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8" r:id="rId64"/>
    <p:sldId id="316" r:id="rId65"/>
    <p:sldId id="317"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p:cViewPr varScale="1">
        <p:scale>
          <a:sx n="100" d="100"/>
          <a:sy n="100" d="100"/>
        </p:scale>
        <p:origin x="312"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24"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125"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126"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127" name="PlaceHolder 5"/>
          <p:cNvSpPr>
            <a:spLocks noGrp="1"/>
          </p:cNvSpPr>
          <p:nvPr>
            <p:ph type="sldNum"/>
          </p:nvPr>
        </p:nvSpPr>
        <p:spPr>
          <a:xfrm>
            <a:off x="4399200" y="9555480"/>
            <a:ext cx="3372840" cy="502560"/>
          </a:xfrm>
          <a:prstGeom prst="rect">
            <a:avLst/>
          </a:prstGeom>
        </p:spPr>
        <p:txBody>
          <a:bodyPr lIns="0" tIns="0" rIns="0" bIns="0" anchor="b"/>
          <a:lstStyle/>
          <a:p>
            <a:pPr algn="r"/>
            <a:fld id="{56AA71C7-C3A6-432A-BFAF-75294E0DDA0A}" type="slidenum">
              <a:rPr lang="en-US" sz="1400" b="0" strike="noStrike" spc="-1">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5090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50" name="TextShape 2"/>
          <p:cNvSpPr txBox="1"/>
          <p:nvPr/>
        </p:nvSpPr>
        <p:spPr>
          <a:xfrm>
            <a:off x="3884760" y="8685360"/>
            <a:ext cx="2971440" cy="456840"/>
          </a:xfrm>
          <a:prstGeom prst="rect">
            <a:avLst/>
          </a:prstGeom>
          <a:noFill/>
          <a:ln>
            <a:noFill/>
          </a:ln>
        </p:spPr>
        <p:txBody>
          <a:bodyPr anchor="b"/>
          <a:lstStyle/>
          <a:p>
            <a:pPr algn="r">
              <a:lnSpc>
                <a:spcPct val="100000"/>
              </a:lnSpc>
            </a:pPr>
            <a:fld id="{F843193E-61AE-4E7D-926E-B6472CDD897A}" type="slidenum">
              <a:rPr lang="en-US" sz="1200" b="0" strike="noStrike" spc="-1">
                <a:solidFill>
                  <a:srgbClr val="000000"/>
                </a:solidFill>
                <a:uFill>
                  <a:solidFill>
                    <a:srgbClr val="FFFFFF"/>
                  </a:solidFill>
                </a:uFill>
                <a:latin typeface="Times New Roman"/>
              </a:rPr>
              <a:pPr algn="r">
                <a:lnSpc>
                  <a:spcPct val="100000"/>
                </a:lnSpc>
              </a:pPr>
              <a:t>6</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9362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3884760" y="8685360"/>
            <a:ext cx="2971440" cy="456840"/>
          </a:xfrm>
          <a:prstGeom prst="rect">
            <a:avLst/>
          </a:prstGeom>
          <a:noFill/>
          <a:ln>
            <a:noFill/>
          </a:ln>
        </p:spPr>
        <p:txBody>
          <a:bodyPr anchor="b"/>
          <a:lstStyle/>
          <a:p>
            <a:pPr algn="r">
              <a:lnSpc>
                <a:spcPct val="100000"/>
              </a:lnSpc>
            </a:pPr>
            <a:fld id="{F902901A-4EA7-47BD-8A16-E6E6C4838B6B}" type="slidenum">
              <a:rPr lang="en-US" sz="1200" b="0" strike="noStrike" spc="-1">
                <a:solidFill>
                  <a:srgbClr val="000000"/>
                </a:solidFill>
                <a:uFill>
                  <a:solidFill>
                    <a:srgbClr val="FFFFFF"/>
                  </a:solidFill>
                </a:uFill>
                <a:latin typeface="Arial"/>
              </a:rPr>
              <a:pPr algn="r">
                <a:lnSpc>
                  <a:spcPct val="100000"/>
                </a:lnSpc>
              </a:pPr>
              <a:t>23</a:t>
            </a:fld>
            <a:endParaRPr lang="en-US" sz="1200" b="0" strike="noStrike" spc="-1">
              <a:solidFill>
                <a:srgbClr val="000000"/>
              </a:solidFill>
              <a:uFill>
                <a:solidFill>
                  <a:srgbClr val="FFFFFF"/>
                </a:solidFill>
              </a:uFill>
              <a:latin typeface="Times New Roman"/>
            </a:endParaRPr>
          </a:p>
        </p:txBody>
      </p:sp>
      <p:sp>
        <p:nvSpPr>
          <p:cNvPr id="668"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0578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3884760" y="8685360"/>
            <a:ext cx="2971440" cy="456840"/>
          </a:xfrm>
          <a:prstGeom prst="rect">
            <a:avLst/>
          </a:prstGeom>
          <a:noFill/>
          <a:ln>
            <a:noFill/>
          </a:ln>
        </p:spPr>
        <p:txBody>
          <a:bodyPr anchor="b"/>
          <a:lstStyle/>
          <a:p>
            <a:pPr algn="r">
              <a:lnSpc>
                <a:spcPct val="100000"/>
              </a:lnSpc>
            </a:pPr>
            <a:fld id="{659F3C91-DC52-46F6-8D56-A45C73268A81}" type="slidenum">
              <a:rPr lang="en-US" sz="1200" b="0" strike="noStrike" spc="-1">
                <a:solidFill>
                  <a:srgbClr val="000000"/>
                </a:solidFill>
                <a:uFill>
                  <a:solidFill>
                    <a:srgbClr val="FFFFFF"/>
                  </a:solidFill>
                </a:uFill>
                <a:latin typeface="Arial"/>
              </a:rPr>
              <a:pPr algn="r">
                <a:lnSpc>
                  <a:spcPct val="100000"/>
                </a:lnSpc>
              </a:pPr>
              <a:t>24</a:t>
            </a:fld>
            <a:endParaRPr lang="en-US" sz="1200" b="0" strike="noStrike" spc="-1">
              <a:solidFill>
                <a:srgbClr val="000000"/>
              </a:solidFill>
              <a:uFill>
                <a:solidFill>
                  <a:srgbClr val="FFFFFF"/>
                </a:solidFill>
              </a:uFill>
              <a:latin typeface="Times New Roman"/>
            </a:endParaRPr>
          </a:p>
        </p:txBody>
      </p:sp>
      <p:sp>
        <p:nvSpPr>
          <p:cNvPr id="670"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20885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TextShape 1"/>
          <p:cNvSpPr txBox="1"/>
          <p:nvPr/>
        </p:nvSpPr>
        <p:spPr>
          <a:xfrm>
            <a:off x="3884760" y="8685360"/>
            <a:ext cx="2971440" cy="456840"/>
          </a:xfrm>
          <a:prstGeom prst="rect">
            <a:avLst/>
          </a:prstGeom>
          <a:noFill/>
          <a:ln>
            <a:noFill/>
          </a:ln>
        </p:spPr>
        <p:txBody>
          <a:bodyPr anchor="b"/>
          <a:lstStyle/>
          <a:p>
            <a:pPr algn="r">
              <a:lnSpc>
                <a:spcPct val="100000"/>
              </a:lnSpc>
            </a:pPr>
            <a:fld id="{ECCDB355-CDCA-46ED-BF19-40373D8EB17E}" type="slidenum">
              <a:rPr lang="en-US" sz="1200" b="0" strike="noStrike" spc="-1">
                <a:solidFill>
                  <a:srgbClr val="000000"/>
                </a:solidFill>
                <a:uFill>
                  <a:solidFill>
                    <a:srgbClr val="FFFFFF"/>
                  </a:solidFill>
                </a:uFill>
                <a:latin typeface="Times New Roman"/>
                <a:ea typeface="MS PGothic"/>
              </a:rPr>
              <a:pPr algn="r">
                <a:lnSpc>
                  <a:spcPct val="100000"/>
                </a:lnSpc>
              </a:pPr>
              <a:t>29</a:t>
            </a:fld>
            <a:endParaRPr lang="en-US" sz="1200" b="0" strike="noStrike" spc="-1">
              <a:solidFill>
                <a:srgbClr val="000000"/>
              </a:solidFill>
              <a:uFill>
                <a:solidFill>
                  <a:srgbClr val="FFFFFF"/>
                </a:solidFill>
              </a:uFill>
              <a:latin typeface="Times New Roman"/>
            </a:endParaRPr>
          </a:p>
        </p:txBody>
      </p:sp>
      <p:sp>
        <p:nvSpPr>
          <p:cNvPr id="672"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18260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3884760" y="8685360"/>
            <a:ext cx="2971440" cy="456840"/>
          </a:xfrm>
          <a:prstGeom prst="rect">
            <a:avLst/>
          </a:prstGeom>
          <a:noFill/>
          <a:ln>
            <a:noFill/>
          </a:ln>
        </p:spPr>
        <p:txBody>
          <a:bodyPr anchor="b"/>
          <a:lstStyle/>
          <a:p>
            <a:pPr algn="r">
              <a:lnSpc>
                <a:spcPct val="100000"/>
              </a:lnSpc>
            </a:pPr>
            <a:fld id="{BA48CA9B-8994-45B3-B6EE-6C1FFF9AC601}" type="slidenum">
              <a:rPr lang="en-US" sz="1200" b="0" strike="noStrike" spc="-1">
                <a:solidFill>
                  <a:srgbClr val="000000"/>
                </a:solidFill>
                <a:uFill>
                  <a:solidFill>
                    <a:srgbClr val="FFFFFF"/>
                  </a:solidFill>
                </a:uFill>
                <a:latin typeface="Times New Roman"/>
                <a:ea typeface="MS PGothic"/>
              </a:rPr>
              <a:pPr algn="r">
                <a:lnSpc>
                  <a:spcPct val="100000"/>
                </a:lnSpc>
              </a:pPr>
              <a:t>30</a:t>
            </a:fld>
            <a:endParaRPr lang="en-US" sz="1200" b="0" strike="noStrike" spc="-1">
              <a:solidFill>
                <a:srgbClr val="000000"/>
              </a:solidFill>
              <a:uFill>
                <a:solidFill>
                  <a:srgbClr val="FFFFFF"/>
                </a:solidFill>
              </a:uFill>
              <a:latin typeface="Times New Roman"/>
            </a:endParaRPr>
          </a:p>
        </p:txBody>
      </p:sp>
      <p:sp>
        <p:nvSpPr>
          <p:cNvPr id="674"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6791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TextShape 1"/>
          <p:cNvSpPr txBox="1"/>
          <p:nvPr/>
        </p:nvSpPr>
        <p:spPr>
          <a:xfrm>
            <a:off x="3884760" y="8685360"/>
            <a:ext cx="2971440" cy="456840"/>
          </a:xfrm>
          <a:prstGeom prst="rect">
            <a:avLst/>
          </a:prstGeom>
          <a:noFill/>
          <a:ln>
            <a:noFill/>
          </a:ln>
        </p:spPr>
        <p:txBody>
          <a:bodyPr anchor="b"/>
          <a:lstStyle/>
          <a:p>
            <a:pPr algn="r">
              <a:lnSpc>
                <a:spcPct val="100000"/>
              </a:lnSpc>
            </a:pPr>
            <a:fld id="{FD827A93-639B-4F1A-8DB3-D88954CCF9D2}" type="slidenum">
              <a:rPr lang="en-US" sz="1200" b="0" strike="noStrike" spc="-1">
                <a:solidFill>
                  <a:srgbClr val="000000"/>
                </a:solidFill>
                <a:uFill>
                  <a:solidFill>
                    <a:srgbClr val="FFFFFF"/>
                  </a:solidFill>
                </a:uFill>
                <a:latin typeface="Times New Roman"/>
                <a:ea typeface="MS PGothic"/>
              </a:rPr>
              <a:pPr algn="r">
                <a:lnSpc>
                  <a:spcPct val="100000"/>
                </a:lnSpc>
              </a:pPr>
              <a:t>31</a:t>
            </a:fld>
            <a:endParaRPr lang="en-US" sz="1200" b="0" strike="noStrike" spc="-1">
              <a:solidFill>
                <a:srgbClr val="000000"/>
              </a:solidFill>
              <a:uFill>
                <a:solidFill>
                  <a:srgbClr val="FFFFFF"/>
                </a:solidFill>
              </a:uFill>
              <a:latin typeface="Times New Roman"/>
            </a:endParaRPr>
          </a:p>
        </p:txBody>
      </p:sp>
      <p:sp>
        <p:nvSpPr>
          <p:cNvPr id="676"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32279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TextShape 1"/>
          <p:cNvSpPr txBox="1"/>
          <p:nvPr/>
        </p:nvSpPr>
        <p:spPr>
          <a:xfrm>
            <a:off x="3884760" y="8685360"/>
            <a:ext cx="2971440" cy="456840"/>
          </a:xfrm>
          <a:prstGeom prst="rect">
            <a:avLst/>
          </a:prstGeom>
          <a:noFill/>
          <a:ln>
            <a:noFill/>
          </a:ln>
        </p:spPr>
        <p:txBody>
          <a:bodyPr anchor="b"/>
          <a:lstStyle/>
          <a:p>
            <a:pPr algn="r">
              <a:lnSpc>
                <a:spcPct val="100000"/>
              </a:lnSpc>
            </a:pPr>
            <a:fld id="{638FE018-D2F3-46A1-BEA5-62198DF6F27B}" type="slidenum">
              <a:rPr lang="en-US" sz="1200" b="0" strike="noStrike" spc="-1">
                <a:solidFill>
                  <a:srgbClr val="000000"/>
                </a:solidFill>
                <a:uFill>
                  <a:solidFill>
                    <a:srgbClr val="FFFFFF"/>
                  </a:solidFill>
                </a:uFill>
                <a:latin typeface="Times New Roman"/>
              </a:rPr>
              <a:pPr algn="r">
                <a:lnSpc>
                  <a:spcPct val="100000"/>
                </a:lnSpc>
              </a:pPr>
              <a:t>8</a:t>
            </a:fld>
            <a:endParaRPr lang="en-US" sz="1200" b="0" strike="noStrike" spc="-1">
              <a:solidFill>
                <a:srgbClr val="000000"/>
              </a:solidFill>
              <a:uFill>
                <a:solidFill>
                  <a:srgbClr val="FFFFFF"/>
                </a:solidFill>
              </a:uFill>
              <a:latin typeface="Times New Roman"/>
            </a:endParaRPr>
          </a:p>
        </p:txBody>
      </p:sp>
      <p:sp>
        <p:nvSpPr>
          <p:cNvPr id="652"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9580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TextShape 1"/>
          <p:cNvSpPr txBox="1"/>
          <p:nvPr/>
        </p:nvSpPr>
        <p:spPr>
          <a:xfrm>
            <a:off x="3884760" y="8685360"/>
            <a:ext cx="2971440" cy="456840"/>
          </a:xfrm>
          <a:prstGeom prst="rect">
            <a:avLst/>
          </a:prstGeom>
          <a:noFill/>
          <a:ln>
            <a:noFill/>
          </a:ln>
        </p:spPr>
        <p:txBody>
          <a:bodyPr anchor="b"/>
          <a:lstStyle/>
          <a:p>
            <a:pPr algn="r">
              <a:lnSpc>
                <a:spcPct val="100000"/>
              </a:lnSpc>
            </a:pPr>
            <a:fld id="{E9875F31-DCED-4E0C-A2A6-91333793D1CE}" type="slidenum">
              <a:rPr lang="en-US" sz="1200" b="0" strike="noStrike" spc="-1">
                <a:solidFill>
                  <a:srgbClr val="000000"/>
                </a:solidFill>
                <a:uFill>
                  <a:solidFill>
                    <a:srgbClr val="FFFFFF"/>
                  </a:solidFill>
                </a:uFill>
                <a:latin typeface="Times New Roman"/>
              </a:rPr>
              <a:pPr algn="r">
                <a:lnSpc>
                  <a:spcPct val="100000"/>
                </a:lnSpc>
              </a:pPr>
              <a:t>9</a:t>
            </a:fld>
            <a:endParaRPr lang="en-US" sz="1200" b="0" strike="noStrike" spc="-1">
              <a:solidFill>
                <a:srgbClr val="000000"/>
              </a:solidFill>
              <a:uFill>
                <a:solidFill>
                  <a:srgbClr val="FFFFFF"/>
                </a:solidFill>
              </a:uFill>
              <a:latin typeface="Times New Roman"/>
            </a:endParaRPr>
          </a:p>
        </p:txBody>
      </p:sp>
      <p:sp>
        <p:nvSpPr>
          <p:cNvPr id="654"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4132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TextShape 1"/>
          <p:cNvSpPr txBox="1"/>
          <p:nvPr/>
        </p:nvSpPr>
        <p:spPr>
          <a:xfrm>
            <a:off x="3884760" y="8685360"/>
            <a:ext cx="2971440" cy="456840"/>
          </a:xfrm>
          <a:prstGeom prst="rect">
            <a:avLst/>
          </a:prstGeom>
          <a:noFill/>
          <a:ln>
            <a:noFill/>
          </a:ln>
        </p:spPr>
        <p:txBody>
          <a:bodyPr anchor="b"/>
          <a:lstStyle/>
          <a:p>
            <a:pPr algn="r">
              <a:lnSpc>
                <a:spcPct val="100000"/>
              </a:lnSpc>
            </a:pPr>
            <a:fld id="{BC4CC869-294B-4AE5-9A8E-CAF580FCF97A}" type="slidenum">
              <a:rPr lang="en-US" sz="1200" b="0" strike="noStrike" spc="-1">
                <a:solidFill>
                  <a:srgbClr val="000000"/>
                </a:solidFill>
                <a:uFill>
                  <a:solidFill>
                    <a:srgbClr val="FFFFFF"/>
                  </a:solidFill>
                </a:uFill>
                <a:latin typeface="Times New Roman"/>
              </a:rPr>
              <a:pPr algn="r">
                <a:lnSpc>
                  <a:spcPct val="100000"/>
                </a:lnSpc>
              </a:pPr>
              <a:t>10</a:t>
            </a:fld>
            <a:endParaRPr lang="en-US" sz="1200" b="0" strike="noStrike" spc="-1">
              <a:solidFill>
                <a:srgbClr val="000000"/>
              </a:solidFill>
              <a:uFill>
                <a:solidFill>
                  <a:srgbClr val="FFFFFF"/>
                </a:solidFill>
              </a:uFill>
              <a:latin typeface="Times New Roman"/>
            </a:endParaRPr>
          </a:p>
        </p:txBody>
      </p:sp>
      <p:sp>
        <p:nvSpPr>
          <p:cNvPr id="656"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839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TextShape 1"/>
          <p:cNvSpPr txBox="1"/>
          <p:nvPr/>
        </p:nvSpPr>
        <p:spPr>
          <a:xfrm>
            <a:off x="3884760" y="8685360"/>
            <a:ext cx="2971440" cy="456840"/>
          </a:xfrm>
          <a:prstGeom prst="rect">
            <a:avLst/>
          </a:prstGeom>
          <a:noFill/>
          <a:ln>
            <a:noFill/>
          </a:ln>
        </p:spPr>
        <p:txBody>
          <a:bodyPr anchor="b"/>
          <a:lstStyle/>
          <a:p>
            <a:pPr algn="r">
              <a:lnSpc>
                <a:spcPct val="100000"/>
              </a:lnSpc>
            </a:pPr>
            <a:fld id="{D8C252EC-04C7-490C-9680-E9349CA78022}" type="slidenum">
              <a:rPr lang="en-US" sz="1200" b="0" strike="noStrike" spc="-1">
                <a:solidFill>
                  <a:srgbClr val="000000"/>
                </a:solidFill>
                <a:uFill>
                  <a:solidFill>
                    <a:srgbClr val="FFFFFF"/>
                  </a:solidFill>
                </a:uFill>
                <a:latin typeface="Arial"/>
              </a:rPr>
              <a:pPr algn="r">
                <a:lnSpc>
                  <a:spcPct val="100000"/>
                </a:lnSpc>
              </a:pPr>
              <a:t>18</a:t>
            </a:fld>
            <a:endParaRPr lang="en-US" sz="1200" b="0" strike="noStrike" spc="-1">
              <a:solidFill>
                <a:srgbClr val="000000"/>
              </a:solidFill>
              <a:uFill>
                <a:solidFill>
                  <a:srgbClr val="FFFFFF"/>
                </a:solidFill>
              </a:uFill>
              <a:latin typeface="Times New Roman"/>
            </a:endParaRPr>
          </a:p>
        </p:txBody>
      </p:sp>
      <p:sp>
        <p:nvSpPr>
          <p:cNvPr id="658"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017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TextShape 1"/>
          <p:cNvSpPr txBox="1"/>
          <p:nvPr/>
        </p:nvSpPr>
        <p:spPr>
          <a:xfrm>
            <a:off x="3884760" y="8685360"/>
            <a:ext cx="2971440" cy="456840"/>
          </a:xfrm>
          <a:prstGeom prst="rect">
            <a:avLst/>
          </a:prstGeom>
          <a:noFill/>
          <a:ln>
            <a:noFill/>
          </a:ln>
        </p:spPr>
        <p:txBody>
          <a:bodyPr anchor="b"/>
          <a:lstStyle/>
          <a:p>
            <a:pPr algn="r">
              <a:lnSpc>
                <a:spcPct val="100000"/>
              </a:lnSpc>
            </a:pPr>
            <a:fld id="{4E1F22F1-A570-408E-B59F-AEF73D719FAE}" type="slidenum">
              <a:rPr lang="en-US" sz="1200" b="0" strike="noStrike" spc="-1">
                <a:solidFill>
                  <a:srgbClr val="000000"/>
                </a:solidFill>
                <a:uFill>
                  <a:solidFill>
                    <a:srgbClr val="FFFFFF"/>
                  </a:solidFill>
                </a:uFill>
                <a:latin typeface="Arial"/>
              </a:rPr>
              <a:pPr algn="r">
                <a:lnSpc>
                  <a:spcPct val="100000"/>
                </a:lnSpc>
              </a:pPr>
              <a:t>19</a:t>
            </a:fld>
            <a:endParaRPr lang="en-US" sz="1200" b="0" strike="noStrike" spc="-1">
              <a:solidFill>
                <a:srgbClr val="000000"/>
              </a:solidFill>
              <a:uFill>
                <a:solidFill>
                  <a:srgbClr val="FFFFFF"/>
                </a:solidFill>
              </a:uFill>
              <a:latin typeface="Times New Roman"/>
            </a:endParaRPr>
          </a:p>
        </p:txBody>
      </p:sp>
      <p:sp>
        <p:nvSpPr>
          <p:cNvPr id="660"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61588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3884760" y="8685360"/>
            <a:ext cx="2971440" cy="456840"/>
          </a:xfrm>
          <a:prstGeom prst="rect">
            <a:avLst/>
          </a:prstGeom>
          <a:noFill/>
          <a:ln>
            <a:noFill/>
          </a:ln>
        </p:spPr>
        <p:txBody>
          <a:bodyPr anchor="b"/>
          <a:lstStyle/>
          <a:p>
            <a:pPr algn="r">
              <a:lnSpc>
                <a:spcPct val="100000"/>
              </a:lnSpc>
            </a:pPr>
            <a:fld id="{F24772F6-714C-411D-B79C-80477DE2AE29}" type="slidenum">
              <a:rPr lang="en-US" sz="1200" b="0" strike="noStrike" spc="-1">
                <a:solidFill>
                  <a:srgbClr val="000000"/>
                </a:solidFill>
                <a:uFill>
                  <a:solidFill>
                    <a:srgbClr val="FFFFFF"/>
                  </a:solidFill>
                </a:uFill>
                <a:latin typeface="Arial"/>
              </a:rPr>
              <a:pPr algn="r">
                <a:lnSpc>
                  <a:spcPct val="100000"/>
                </a:lnSpc>
              </a:pPr>
              <a:t>20</a:t>
            </a:fld>
            <a:endParaRPr lang="en-US" sz="1200" b="0" strike="noStrike" spc="-1">
              <a:solidFill>
                <a:srgbClr val="000000"/>
              </a:solidFill>
              <a:uFill>
                <a:solidFill>
                  <a:srgbClr val="FFFFFF"/>
                </a:solidFill>
              </a:uFill>
              <a:latin typeface="Times New Roman"/>
            </a:endParaRPr>
          </a:p>
        </p:txBody>
      </p:sp>
      <p:sp>
        <p:nvSpPr>
          <p:cNvPr id="662"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133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TextShape 1"/>
          <p:cNvSpPr txBox="1"/>
          <p:nvPr/>
        </p:nvSpPr>
        <p:spPr>
          <a:xfrm>
            <a:off x="3884760" y="8685360"/>
            <a:ext cx="2971440" cy="456840"/>
          </a:xfrm>
          <a:prstGeom prst="rect">
            <a:avLst/>
          </a:prstGeom>
          <a:noFill/>
          <a:ln>
            <a:noFill/>
          </a:ln>
        </p:spPr>
        <p:txBody>
          <a:bodyPr anchor="b"/>
          <a:lstStyle/>
          <a:p>
            <a:pPr algn="r">
              <a:lnSpc>
                <a:spcPct val="100000"/>
              </a:lnSpc>
            </a:pPr>
            <a:fld id="{2AC3EBF1-4CCD-48E8-8D02-94FD1CBDC075}" type="slidenum">
              <a:rPr lang="en-US" sz="1200" b="0" strike="noStrike" spc="-1">
                <a:solidFill>
                  <a:srgbClr val="000000"/>
                </a:solidFill>
                <a:uFill>
                  <a:solidFill>
                    <a:srgbClr val="FFFFFF"/>
                  </a:solidFill>
                </a:uFill>
                <a:latin typeface="Arial"/>
              </a:rPr>
              <a:pPr algn="r">
                <a:lnSpc>
                  <a:spcPct val="100000"/>
                </a:lnSpc>
              </a:pPr>
              <a:t>21</a:t>
            </a:fld>
            <a:endParaRPr lang="en-US" sz="1200" b="0" strike="noStrike" spc="-1">
              <a:solidFill>
                <a:srgbClr val="000000"/>
              </a:solidFill>
              <a:uFill>
                <a:solidFill>
                  <a:srgbClr val="FFFFFF"/>
                </a:solidFill>
              </a:uFill>
              <a:latin typeface="Times New Roman"/>
            </a:endParaRPr>
          </a:p>
        </p:txBody>
      </p:sp>
      <p:sp>
        <p:nvSpPr>
          <p:cNvPr id="664"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248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3884760" y="8685360"/>
            <a:ext cx="2971440" cy="456840"/>
          </a:xfrm>
          <a:prstGeom prst="rect">
            <a:avLst/>
          </a:prstGeom>
          <a:noFill/>
          <a:ln>
            <a:noFill/>
          </a:ln>
        </p:spPr>
        <p:txBody>
          <a:bodyPr anchor="b"/>
          <a:lstStyle/>
          <a:p>
            <a:pPr algn="r">
              <a:lnSpc>
                <a:spcPct val="100000"/>
              </a:lnSpc>
            </a:pPr>
            <a:fld id="{2FE1B409-347D-41DB-B8B9-F0B1E11ACCBB}" type="slidenum">
              <a:rPr lang="en-US" sz="1200" b="0" strike="noStrike" spc="-1">
                <a:solidFill>
                  <a:srgbClr val="000000"/>
                </a:solidFill>
                <a:uFill>
                  <a:solidFill>
                    <a:srgbClr val="FFFFFF"/>
                  </a:solidFill>
                </a:uFill>
                <a:latin typeface="Arial"/>
              </a:rPr>
              <a:pPr algn="r">
                <a:lnSpc>
                  <a:spcPct val="100000"/>
                </a:lnSpc>
              </a:pPr>
              <a:t>22</a:t>
            </a:fld>
            <a:endParaRPr lang="en-US" sz="1200" b="0" strike="noStrike" spc="-1">
              <a:solidFill>
                <a:srgbClr val="000000"/>
              </a:solidFill>
              <a:uFill>
                <a:solidFill>
                  <a:srgbClr val="FFFFFF"/>
                </a:solidFill>
              </a:uFill>
              <a:latin typeface="Times New Roman"/>
            </a:endParaRPr>
          </a:p>
        </p:txBody>
      </p:sp>
      <p:sp>
        <p:nvSpPr>
          <p:cNvPr id="666" name="PlaceHolder 2"/>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1699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8" name="PlaceHolder 5"/>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40" name="PlaceHolder 7"/>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57" name="PlaceHolder 3"/>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58" name="PlaceHolder 4"/>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3"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4" name="PlaceHolder 5"/>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79" name="PlaceHolder 5"/>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81" name="PlaceHolder 7"/>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8"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0"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93"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7"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98" name="PlaceHolder 3"/>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99" name="PlaceHolder 4"/>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1"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02"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03"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5"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06"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07"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9"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0"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4"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5" name="PlaceHolder 5"/>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17"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8"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9"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20" name="PlaceHolder 5"/>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21"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22" name="PlaceHolder 7"/>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fld id="{F5941270-C6D7-45A1-8708-C9B41F7D76E7}" type="datetime">
              <a:rPr lang="en-US" sz="1200" b="0" strike="noStrike" spc="-1">
                <a:solidFill>
                  <a:srgbClr val="8B8B8B"/>
                </a:solidFill>
                <a:uFill>
                  <a:solidFill>
                    <a:srgbClr val="FFFFFF"/>
                  </a:solidFill>
                </a:uFill>
                <a:latin typeface="Calibri"/>
              </a:rPr>
              <a:pPr>
                <a:lnSpc>
                  <a:spcPct val="100000"/>
                </a:lnSpc>
              </a:pPr>
              <a:t>8/30/2019</a:t>
            </a:fld>
            <a:endParaRPr lang="en-U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175C4CAC-AB97-4889-BB97-017785AD1AF0}"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p>
        </p:txBody>
      </p:sp>
      <p:sp>
        <p:nvSpPr>
          <p:cNvPr id="42" name="PlaceHolder 2"/>
          <p:cNvSpPr>
            <a:spLocks noGrp="1"/>
          </p:cNvSpPr>
          <p:nvPr>
            <p:ph type="body"/>
          </p:nvPr>
        </p:nvSpPr>
        <p:spPr>
          <a:xfrm>
            <a:off x="457200" y="1600200"/>
            <a:ext cx="8229240" cy="4525560"/>
          </a:xfrm>
          <a:prstGeom prst="rect">
            <a:avLst/>
          </a:prstGeom>
        </p:spPr>
        <p:txBody>
          <a:bodyPr/>
          <a:lstStyle/>
          <a:p>
            <a:pPr marL="432000" indent="-324000">
              <a:lnSpc>
                <a:spcPct val="100000"/>
              </a:lnSpc>
              <a:spcBef>
                <a:spcPts val="641"/>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Master text styles</a:t>
            </a:r>
          </a:p>
          <a:p>
            <a:pPr marL="864000" lvl="1" indent="-324000">
              <a:lnSpc>
                <a:spcPct val="100000"/>
              </a:lnSpc>
              <a:spcBef>
                <a:spcPts val="561"/>
              </a:spcBef>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level</a:t>
            </a:r>
          </a:p>
          <a:p>
            <a:pPr marL="1296000" lvl="2" indent="-288000">
              <a:lnSpc>
                <a:spcPct val="100000"/>
              </a:lnSpc>
              <a:spcBef>
                <a:spcPts val="479"/>
              </a:spcBef>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p>
          <a:p>
            <a:pPr marL="1728000" lvl="3" indent="-216000">
              <a:lnSpc>
                <a:spcPct val="100000"/>
              </a:lnSpc>
              <a:spcBef>
                <a:spcPts val="400"/>
              </a:spcBef>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level</a:t>
            </a:r>
          </a:p>
          <a:p>
            <a:pPr marL="2160000" lvl="4" indent="-216000">
              <a:lnSpc>
                <a:spcPct val="100000"/>
              </a:lnSpc>
              <a:spcBef>
                <a:spcPts val="400"/>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43" name="PlaceHolder 3"/>
          <p:cNvSpPr>
            <a:spLocks noGrp="1"/>
          </p:cNvSpPr>
          <p:nvPr>
            <p:ph type="dt"/>
          </p:nvPr>
        </p:nvSpPr>
        <p:spPr>
          <a:xfrm>
            <a:off x="457200" y="6356520"/>
            <a:ext cx="2133360" cy="364680"/>
          </a:xfrm>
          <a:prstGeom prst="rect">
            <a:avLst/>
          </a:prstGeom>
        </p:spPr>
        <p:txBody>
          <a:bodyPr anchor="ctr"/>
          <a:lstStyle/>
          <a:p>
            <a:pPr>
              <a:lnSpc>
                <a:spcPct val="100000"/>
              </a:lnSpc>
            </a:pPr>
            <a:fld id="{11E8CA8A-EA69-4A04-9B5B-56342832A7C0}" type="datetime">
              <a:rPr lang="en-US" sz="1200" b="0" strike="noStrike" spc="-1">
                <a:solidFill>
                  <a:srgbClr val="8B8B8B"/>
                </a:solidFill>
                <a:uFill>
                  <a:solidFill>
                    <a:srgbClr val="FFFFFF"/>
                  </a:solidFill>
                </a:uFill>
                <a:latin typeface="Calibri"/>
              </a:rPr>
              <a:pPr>
                <a:lnSpc>
                  <a:spcPct val="100000"/>
                </a:lnSpc>
              </a:pPr>
              <a:t>8/30/2019</a:t>
            </a:fld>
            <a:endParaRPr lang="en-US" sz="1200" b="0" strike="noStrike" spc="-1">
              <a:solidFill>
                <a:srgbClr val="000000"/>
              </a:solidFill>
              <a:uFill>
                <a:solidFill>
                  <a:srgbClr val="FFFFFF"/>
                </a:solidFill>
              </a:uFill>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0AC73C62-B38E-424D-96EA-FFDF50A16E9D}"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p>
        </p:txBody>
      </p:sp>
      <p:sp>
        <p:nvSpPr>
          <p:cNvPr id="83" name="PlaceHolder 2"/>
          <p:cNvSpPr>
            <a:spLocks noGrp="1"/>
          </p:cNvSpPr>
          <p:nvPr>
            <p:ph type="dt"/>
          </p:nvPr>
        </p:nvSpPr>
        <p:spPr>
          <a:xfrm>
            <a:off x="457200" y="6356520"/>
            <a:ext cx="2133360" cy="364680"/>
          </a:xfrm>
          <a:prstGeom prst="rect">
            <a:avLst/>
          </a:prstGeom>
        </p:spPr>
        <p:txBody>
          <a:bodyPr anchor="ctr"/>
          <a:lstStyle/>
          <a:p>
            <a:pPr>
              <a:lnSpc>
                <a:spcPct val="100000"/>
              </a:lnSpc>
            </a:pPr>
            <a:fld id="{563BA58A-5777-496A-A02F-430314BC5E4F}" type="datetime">
              <a:rPr lang="en-US" sz="1200" b="0" strike="noStrike" spc="-1">
                <a:solidFill>
                  <a:srgbClr val="8B8B8B"/>
                </a:solidFill>
                <a:uFill>
                  <a:solidFill>
                    <a:srgbClr val="FFFFFF"/>
                  </a:solidFill>
                </a:uFill>
                <a:latin typeface="Calibri"/>
              </a:rPr>
              <a:pPr>
                <a:lnSpc>
                  <a:spcPct val="100000"/>
                </a:lnSpc>
              </a:pPr>
              <a:t>8/30/2019</a:t>
            </a:fld>
            <a:endParaRPr lang="en-US" sz="1200" b="0" strike="noStrike" spc="-1">
              <a:solidFill>
                <a:srgbClr val="000000"/>
              </a:solidFill>
              <a:uFill>
                <a:solidFill>
                  <a:srgbClr val="FFFFFF"/>
                </a:solidFill>
              </a:uFill>
              <a:latin typeface="Times New Roman"/>
            </a:endParaRPr>
          </a:p>
        </p:txBody>
      </p:sp>
      <p:sp>
        <p:nvSpPr>
          <p:cNvPr id="84"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85"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AA8486BF-7FD1-47B9-A3AB-F73BB82D719F}"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685800" y="2130480"/>
            <a:ext cx="7772040" cy="146952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Memory </a:t>
            </a:r>
          </a:p>
        </p:txBody>
      </p:sp>
      <p:sp>
        <p:nvSpPr>
          <p:cNvPr id="129" name="TextShape 2"/>
          <p:cNvSpPr txBox="1"/>
          <p:nvPr/>
        </p:nvSpPr>
        <p:spPr>
          <a:xfrm>
            <a:off x="1371600" y="3886200"/>
            <a:ext cx="6400440" cy="1752120"/>
          </a:xfrm>
          <a:prstGeom prst="rect">
            <a:avLst/>
          </a:prstGeom>
          <a:noFill/>
          <a:ln>
            <a:noFill/>
          </a:ln>
        </p:spPr>
        <p:txBody>
          <a:bodyPr/>
          <a:lstStyle/>
          <a:p>
            <a:pPr algn="ctr">
              <a:lnSpc>
                <a:spcPct val="100000"/>
              </a:lnSpc>
              <a:spcBef>
                <a:spcPts val="641"/>
              </a:spcBef>
            </a:pPr>
            <a:r>
              <a:rPr lang="en-US" sz="3200" b="0" strike="noStrike" spc="-1">
                <a:solidFill>
                  <a:srgbClr val="8B8B8B"/>
                </a:solidFill>
                <a:uFill>
                  <a:solidFill>
                    <a:srgbClr val="FFFFFF"/>
                  </a:solidFill>
                </a:uFill>
                <a:latin typeface="Calibri"/>
              </a:rPr>
              <a:t>By: Vivek Sharma</a:t>
            </a: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457200" y="152280"/>
            <a:ext cx="8229240" cy="1250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Set-Associative mapping</a:t>
            </a:r>
            <a:endParaRPr lang="en-US" sz="4400" b="0" strike="noStrike" spc="-1">
              <a:solidFill>
                <a:srgbClr val="000000"/>
              </a:solidFill>
              <a:uFill>
                <a:solidFill>
                  <a:srgbClr val="FFFFFF"/>
                </a:solidFill>
              </a:uFill>
              <a:latin typeface="Calibri"/>
            </a:endParaRPr>
          </a:p>
        </p:txBody>
      </p:sp>
      <p:sp>
        <p:nvSpPr>
          <p:cNvPr id="419" name="CustomShape 2"/>
          <p:cNvSpPr/>
          <p:nvPr/>
        </p:nvSpPr>
        <p:spPr>
          <a:xfrm>
            <a:off x="4071934" y="1542960"/>
            <a:ext cx="4857784" cy="422748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i="1" strike="noStrike" spc="-1" dirty="0">
                <a:solidFill>
                  <a:srgbClr val="C0504D"/>
                </a:solidFill>
                <a:uFill>
                  <a:solidFill>
                    <a:srgbClr val="FFFFFF"/>
                  </a:solidFill>
                </a:uFill>
                <a:latin typeface="Corbel"/>
              </a:rPr>
              <a:t>Blocks of cache are grouped into sets.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Mapping function allows a block of the main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memory to reside in any block of a specific set.</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Divide the cache into 64 sets, with two blocks per set.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Memory block 0, 64, 128 etc. map to block 0, and they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can occupy either of the two positions.</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Memory address is divided into three fields:</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- 6 bit field determines the set number.</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High order 6 bit fields are compared to the tag</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fields of the two blocks in a set.</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Set-associative mapping combination of direct and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associative mapping.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Number of blocks per set is a design parameter.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One extreme is to have all the blocks in one set,</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requiring no set bits (fully associative mapping).</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Other extreme is to have one block per set, is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the same as direct mapping. </a:t>
            </a:r>
            <a:endParaRPr lang="en-US" sz="1600" b="0" strike="noStrike" spc="-1" dirty="0">
              <a:solidFill>
                <a:srgbClr val="000000"/>
              </a:solidFill>
              <a:uFill>
                <a:solidFill>
                  <a:srgbClr val="FFFFFF"/>
                </a:solidFill>
              </a:uFill>
              <a:latin typeface="Arial"/>
            </a:endParaRPr>
          </a:p>
        </p:txBody>
      </p:sp>
      <p:sp>
        <p:nvSpPr>
          <p:cNvPr id="420" name="CustomShape 3"/>
          <p:cNvSpPr/>
          <p:nvPr/>
        </p:nvSpPr>
        <p:spPr>
          <a:xfrm>
            <a:off x="1046160" y="2297160"/>
            <a:ext cx="1026720" cy="347400"/>
          </a:xfrm>
          <a:prstGeom prst="rect">
            <a:avLst/>
          </a:prstGeom>
          <a:solidFill>
            <a:srgbClr val="DCE6F2"/>
          </a:solidFill>
          <a:ln w="15840">
            <a:solidFill>
              <a:srgbClr val="000000"/>
            </a:solidFill>
            <a:miter/>
          </a:ln>
        </p:spPr>
        <p:style>
          <a:lnRef idx="0">
            <a:scrgbClr r="0" g="0" b="0"/>
          </a:lnRef>
          <a:fillRef idx="0">
            <a:scrgbClr r="0" g="0" b="0"/>
          </a:fillRef>
          <a:effectRef idx="0">
            <a:scrgbClr r="0" g="0" b="0"/>
          </a:effectRef>
          <a:fontRef idx="minor"/>
        </p:style>
      </p:sp>
      <p:sp>
        <p:nvSpPr>
          <p:cNvPr id="421" name="CustomShape 4"/>
          <p:cNvSpPr/>
          <p:nvPr/>
        </p:nvSpPr>
        <p:spPr>
          <a:xfrm>
            <a:off x="2827440" y="1932120"/>
            <a:ext cx="1026720" cy="347400"/>
          </a:xfrm>
          <a:prstGeom prst="rect">
            <a:avLst/>
          </a:prstGeom>
          <a:solidFill>
            <a:srgbClr val="B9CDE5"/>
          </a:solidFill>
          <a:ln>
            <a:solidFill>
              <a:srgbClr val="B2FFFF"/>
            </a:solidFill>
          </a:ln>
        </p:spPr>
        <p:style>
          <a:lnRef idx="0">
            <a:scrgbClr r="0" g="0" b="0"/>
          </a:lnRef>
          <a:fillRef idx="0">
            <a:scrgbClr r="0" g="0" b="0"/>
          </a:fillRef>
          <a:effectRef idx="0">
            <a:scrgbClr r="0" g="0" b="0"/>
          </a:effectRef>
          <a:fontRef idx="minor"/>
        </p:style>
      </p:sp>
      <p:sp>
        <p:nvSpPr>
          <p:cNvPr id="422" name="CustomShape 5"/>
          <p:cNvSpPr/>
          <p:nvPr/>
        </p:nvSpPr>
        <p:spPr>
          <a:xfrm>
            <a:off x="2827440" y="160020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423" name="CustomShape 6"/>
          <p:cNvSpPr/>
          <p:nvPr/>
        </p:nvSpPr>
        <p:spPr>
          <a:xfrm>
            <a:off x="2827440" y="2960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424" name="CustomShape 7"/>
          <p:cNvSpPr/>
          <p:nvPr/>
        </p:nvSpPr>
        <p:spPr>
          <a:xfrm>
            <a:off x="2827440" y="2960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425" name="CustomShape 8"/>
          <p:cNvSpPr/>
          <p:nvPr/>
        </p:nvSpPr>
        <p:spPr>
          <a:xfrm>
            <a:off x="2827440" y="330840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426" name="CustomShape 9"/>
          <p:cNvSpPr/>
          <p:nvPr/>
        </p:nvSpPr>
        <p:spPr>
          <a:xfrm>
            <a:off x="2827440" y="365616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427" name="CustomShape 10"/>
          <p:cNvSpPr/>
          <p:nvPr/>
        </p:nvSpPr>
        <p:spPr>
          <a:xfrm>
            <a:off x="2827440" y="46832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428" name="CustomShape 11"/>
          <p:cNvSpPr/>
          <p:nvPr/>
        </p:nvSpPr>
        <p:spPr>
          <a:xfrm>
            <a:off x="2827440" y="46832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429" name="CustomShape 12"/>
          <p:cNvSpPr/>
          <p:nvPr/>
        </p:nvSpPr>
        <p:spPr>
          <a:xfrm>
            <a:off x="2827440" y="503064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430" name="CustomShape 13"/>
          <p:cNvSpPr/>
          <p:nvPr/>
        </p:nvSpPr>
        <p:spPr>
          <a:xfrm>
            <a:off x="2827440" y="5362560"/>
            <a:ext cx="1026720" cy="3474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431" name="CustomShape 14"/>
          <p:cNvSpPr/>
          <p:nvPr/>
        </p:nvSpPr>
        <p:spPr>
          <a:xfrm>
            <a:off x="2827440" y="6389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432" name="CustomShape 15"/>
          <p:cNvSpPr/>
          <p:nvPr/>
        </p:nvSpPr>
        <p:spPr>
          <a:xfrm>
            <a:off x="2827440" y="6389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433" name="CustomShape 16"/>
          <p:cNvSpPr/>
          <p:nvPr/>
        </p:nvSpPr>
        <p:spPr>
          <a:xfrm>
            <a:off x="2385720" y="1630440"/>
            <a:ext cx="2970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a:t>
            </a:r>
            <a:endParaRPr lang="en-US" sz="1100" b="0" strike="noStrike" spc="-1">
              <a:solidFill>
                <a:srgbClr val="000000"/>
              </a:solidFill>
              <a:uFill>
                <a:solidFill>
                  <a:srgbClr val="FFFFFF"/>
                </a:solidFill>
              </a:uFill>
              <a:latin typeface="Arial"/>
            </a:endParaRPr>
          </a:p>
        </p:txBody>
      </p:sp>
      <p:sp>
        <p:nvSpPr>
          <p:cNvPr id="434" name="CustomShape 17"/>
          <p:cNvSpPr/>
          <p:nvPr/>
        </p:nvSpPr>
        <p:spPr>
          <a:xfrm>
            <a:off x="2310120" y="1751040"/>
            <a:ext cx="4690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memory</a:t>
            </a:r>
            <a:endParaRPr lang="en-US" sz="1100" b="0" strike="noStrike" spc="-1">
              <a:solidFill>
                <a:srgbClr val="000000"/>
              </a:solidFill>
              <a:uFill>
                <a:solidFill>
                  <a:srgbClr val="FFFFFF"/>
                </a:solidFill>
              </a:uFill>
              <a:latin typeface="Arial"/>
            </a:endParaRPr>
          </a:p>
        </p:txBody>
      </p:sp>
      <p:sp>
        <p:nvSpPr>
          <p:cNvPr id="435" name="CustomShape 18"/>
          <p:cNvSpPr/>
          <p:nvPr/>
        </p:nvSpPr>
        <p:spPr>
          <a:xfrm>
            <a:off x="2901960" y="167652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36" name="CustomShape 19"/>
          <p:cNvSpPr/>
          <p:nvPr/>
        </p:nvSpPr>
        <p:spPr>
          <a:xfrm>
            <a:off x="2901960" y="167652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37" name="CustomShape 20"/>
          <p:cNvSpPr/>
          <p:nvPr/>
        </p:nvSpPr>
        <p:spPr>
          <a:xfrm>
            <a:off x="2901960" y="20239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38" name="CustomShape 21"/>
          <p:cNvSpPr/>
          <p:nvPr/>
        </p:nvSpPr>
        <p:spPr>
          <a:xfrm>
            <a:off x="2901960" y="20239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39" name="CustomShape 22"/>
          <p:cNvSpPr/>
          <p:nvPr/>
        </p:nvSpPr>
        <p:spPr>
          <a:xfrm>
            <a:off x="2901960" y="305100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40" name="CustomShape 23"/>
          <p:cNvSpPr/>
          <p:nvPr/>
        </p:nvSpPr>
        <p:spPr>
          <a:xfrm>
            <a:off x="2901960" y="305100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41" name="CustomShape 24"/>
          <p:cNvSpPr/>
          <p:nvPr/>
        </p:nvSpPr>
        <p:spPr>
          <a:xfrm>
            <a:off x="2901960" y="339876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42" name="CustomShape 25"/>
          <p:cNvSpPr/>
          <p:nvPr/>
        </p:nvSpPr>
        <p:spPr>
          <a:xfrm>
            <a:off x="2901960" y="339876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43" name="CustomShape 26"/>
          <p:cNvSpPr/>
          <p:nvPr/>
        </p:nvSpPr>
        <p:spPr>
          <a:xfrm>
            <a:off x="2901960" y="37465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44" name="CustomShape 27"/>
          <p:cNvSpPr/>
          <p:nvPr/>
        </p:nvSpPr>
        <p:spPr>
          <a:xfrm>
            <a:off x="2901960" y="37465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45" name="CustomShape 28"/>
          <p:cNvSpPr/>
          <p:nvPr/>
        </p:nvSpPr>
        <p:spPr>
          <a:xfrm>
            <a:off x="2901960" y="477360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46" name="CustomShape 29"/>
          <p:cNvSpPr/>
          <p:nvPr/>
        </p:nvSpPr>
        <p:spPr>
          <a:xfrm>
            <a:off x="2901960" y="477360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47" name="CustomShape 30"/>
          <p:cNvSpPr/>
          <p:nvPr/>
        </p:nvSpPr>
        <p:spPr>
          <a:xfrm>
            <a:off x="2901960" y="5105520"/>
            <a:ext cx="861480" cy="1821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48" name="CustomShape 31"/>
          <p:cNvSpPr/>
          <p:nvPr/>
        </p:nvSpPr>
        <p:spPr>
          <a:xfrm>
            <a:off x="2901960" y="5105520"/>
            <a:ext cx="861480" cy="18216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49" name="CustomShape 32"/>
          <p:cNvSpPr/>
          <p:nvPr/>
        </p:nvSpPr>
        <p:spPr>
          <a:xfrm>
            <a:off x="2901960" y="545292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50" name="CustomShape 33"/>
          <p:cNvSpPr/>
          <p:nvPr/>
        </p:nvSpPr>
        <p:spPr>
          <a:xfrm>
            <a:off x="2901960" y="545292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51" name="CustomShape 34"/>
          <p:cNvSpPr/>
          <p:nvPr/>
        </p:nvSpPr>
        <p:spPr>
          <a:xfrm>
            <a:off x="2901960" y="648180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52" name="CustomShape 35"/>
          <p:cNvSpPr/>
          <p:nvPr/>
        </p:nvSpPr>
        <p:spPr>
          <a:xfrm>
            <a:off x="2901960" y="648180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53" name="CustomShape 36"/>
          <p:cNvSpPr/>
          <p:nvPr/>
        </p:nvSpPr>
        <p:spPr>
          <a:xfrm>
            <a:off x="3157560" y="167472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0</a:t>
            </a:r>
            <a:endParaRPr lang="en-US" sz="1200" b="0" strike="noStrike" spc="-1">
              <a:solidFill>
                <a:srgbClr val="000000"/>
              </a:solidFill>
              <a:uFill>
                <a:solidFill>
                  <a:srgbClr val="FFFFFF"/>
                </a:solidFill>
              </a:uFill>
              <a:latin typeface="Arial"/>
            </a:endParaRPr>
          </a:p>
        </p:txBody>
      </p:sp>
      <p:sp>
        <p:nvSpPr>
          <p:cNvPr id="454" name="CustomShape 37"/>
          <p:cNvSpPr/>
          <p:nvPr/>
        </p:nvSpPr>
        <p:spPr>
          <a:xfrm>
            <a:off x="3157560" y="202248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a:t>
            </a:r>
            <a:endParaRPr lang="en-US" sz="1200" b="0" strike="noStrike" spc="-1">
              <a:solidFill>
                <a:srgbClr val="000000"/>
              </a:solidFill>
              <a:uFill>
                <a:solidFill>
                  <a:srgbClr val="FFFFFF"/>
                </a:solidFill>
              </a:uFill>
              <a:latin typeface="Arial"/>
            </a:endParaRPr>
          </a:p>
        </p:txBody>
      </p:sp>
      <p:sp>
        <p:nvSpPr>
          <p:cNvPr id="455" name="CustomShape 38"/>
          <p:cNvSpPr/>
          <p:nvPr/>
        </p:nvSpPr>
        <p:spPr>
          <a:xfrm>
            <a:off x="3085920" y="3049560"/>
            <a:ext cx="56484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63</a:t>
            </a:r>
            <a:endParaRPr lang="en-US" sz="1200" b="0" strike="noStrike" spc="-1">
              <a:solidFill>
                <a:srgbClr val="000000"/>
              </a:solidFill>
              <a:uFill>
                <a:solidFill>
                  <a:srgbClr val="FFFFFF"/>
                </a:solidFill>
              </a:uFill>
              <a:latin typeface="Arial"/>
            </a:endParaRPr>
          </a:p>
        </p:txBody>
      </p:sp>
      <p:sp>
        <p:nvSpPr>
          <p:cNvPr id="456" name="CustomShape 39"/>
          <p:cNvSpPr/>
          <p:nvPr/>
        </p:nvSpPr>
        <p:spPr>
          <a:xfrm>
            <a:off x="3085920" y="3397320"/>
            <a:ext cx="56484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64</a:t>
            </a:r>
            <a:endParaRPr lang="en-US" sz="1200" b="0" strike="noStrike" spc="-1">
              <a:solidFill>
                <a:srgbClr val="000000"/>
              </a:solidFill>
              <a:uFill>
                <a:solidFill>
                  <a:srgbClr val="FFFFFF"/>
                </a:solidFill>
              </a:uFill>
              <a:latin typeface="Arial"/>
            </a:endParaRPr>
          </a:p>
        </p:txBody>
      </p:sp>
      <p:sp>
        <p:nvSpPr>
          <p:cNvPr id="457" name="CustomShape 40"/>
          <p:cNvSpPr/>
          <p:nvPr/>
        </p:nvSpPr>
        <p:spPr>
          <a:xfrm>
            <a:off x="3085920" y="3730680"/>
            <a:ext cx="56484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65</a:t>
            </a:r>
            <a:endParaRPr lang="en-US" sz="1200" b="0" strike="noStrike" spc="-1">
              <a:solidFill>
                <a:srgbClr val="000000"/>
              </a:solidFill>
              <a:uFill>
                <a:solidFill>
                  <a:srgbClr val="FFFFFF"/>
                </a:solidFill>
              </a:uFill>
              <a:latin typeface="Arial"/>
            </a:endParaRPr>
          </a:p>
        </p:txBody>
      </p:sp>
      <p:sp>
        <p:nvSpPr>
          <p:cNvPr id="458" name="CustomShape 41"/>
          <p:cNvSpPr/>
          <p:nvPr/>
        </p:nvSpPr>
        <p:spPr>
          <a:xfrm>
            <a:off x="3090240" y="480060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127</a:t>
            </a:r>
            <a:endParaRPr lang="en-US" sz="1200" b="0" strike="noStrike" spc="-1">
              <a:solidFill>
                <a:srgbClr val="000000"/>
              </a:solidFill>
              <a:uFill>
                <a:solidFill>
                  <a:srgbClr val="FFFFFF"/>
                </a:solidFill>
              </a:uFill>
              <a:latin typeface="Arial"/>
            </a:endParaRPr>
          </a:p>
        </p:txBody>
      </p:sp>
      <p:sp>
        <p:nvSpPr>
          <p:cNvPr id="459" name="CustomShape 42"/>
          <p:cNvSpPr/>
          <p:nvPr/>
        </p:nvSpPr>
        <p:spPr>
          <a:xfrm>
            <a:off x="3090240" y="51055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128</a:t>
            </a:r>
            <a:endParaRPr lang="en-US" sz="1200" b="0" strike="noStrike" spc="-1">
              <a:solidFill>
                <a:srgbClr val="000000"/>
              </a:solidFill>
              <a:uFill>
                <a:solidFill>
                  <a:srgbClr val="FFFFFF"/>
                </a:solidFill>
              </a:uFill>
              <a:latin typeface="Arial"/>
            </a:endParaRPr>
          </a:p>
        </p:txBody>
      </p:sp>
      <p:sp>
        <p:nvSpPr>
          <p:cNvPr id="460" name="CustomShape 43"/>
          <p:cNvSpPr/>
          <p:nvPr/>
        </p:nvSpPr>
        <p:spPr>
          <a:xfrm>
            <a:off x="3090240" y="54529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a:t>
            </a:r>
            <a:r>
              <a:rPr lang="en-US" sz="1200" b="0" strike="noStrike" spc="-1">
                <a:solidFill>
                  <a:srgbClr val="000000"/>
                </a:solidFill>
                <a:uFill>
                  <a:solidFill>
                    <a:srgbClr val="FFFFFF"/>
                  </a:solidFill>
                </a:uFill>
                <a:latin typeface="Times New Roman"/>
              </a:rPr>
              <a:t> </a:t>
            </a:r>
            <a:r>
              <a:rPr lang="en-US" sz="1200" b="1" strike="noStrike" spc="-1">
                <a:solidFill>
                  <a:srgbClr val="000000"/>
                </a:solidFill>
                <a:uFill>
                  <a:solidFill>
                    <a:srgbClr val="FFFFFF"/>
                  </a:solidFill>
                </a:uFill>
                <a:latin typeface="Times New Roman"/>
              </a:rPr>
              <a:t>129</a:t>
            </a:r>
            <a:endParaRPr lang="en-US" sz="1200" b="0" strike="noStrike" spc="-1">
              <a:solidFill>
                <a:srgbClr val="000000"/>
              </a:solidFill>
              <a:uFill>
                <a:solidFill>
                  <a:srgbClr val="FFFFFF"/>
                </a:solidFill>
              </a:uFill>
              <a:latin typeface="Arial"/>
            </a:endParaRPr>
          </a:p>
        </p:txBody>
      </p:sp>
      <p:sp>
        <p:nvSpPr>
          <p:cNvPr id="461" name="CustomShape 44"/>
          <p:cNvSpPr/>
          <p:nvPr/>
        </p:nvSpPr>
        <p:spPr>
          <a:xfrm>
            <a:off x="3061080" y="6480000"/>
            <a:ext cx="6595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1" strike="noStrike" spc="-1">
                <a:solidFill>
                  <a:srgbClr val="000000"/>
                </a:solidFill>
                <a:uFill>
                  <a:solidFill>
                    <a:srgbClr val="FFFFFF"/>
                  </a:solidFill>
                </a:uFill>
                <a:latin typeface="Times New Roman"/>
              </a:rPr>
              <a:t>Block 4095</a:t>
            </a:r>
            <a:endParaRPr lang="en-US" sz="1100" b="0" strike="noStrike" spc="-1">
              <a:solidFill>
                <a:srgbClr val="000000"/>
              </a:solidFill>
              <a:uFill>
                <a:solidFill>
                  <a:srgbClr val="FFFFFF"/>
                </a:solidFill>
              </a:uFill>
              <a:latin typeface="Arial"/>
            </a:endParaRPr>
          </a:p>
        </p:txBody>
      </p:sp>
      <p:sp>
        <p:nvSpPr>
          <p:cNvPr id="462" name="CustomShape 45"/>
          <p:cNvSpPr/>
          <p:nvPr/>
        </p:nvSpPr>
        <p:spPr>
          <a:xfrm>
            <a:off x="2170080" y="3000240"/>
            <a:ext cx="544320" cy="271080"/>
          </a:xfrm>
          <a:custGeom>
            <a:avLst/>
            <a:gdLst/>
            <a:ahLst/>
            <a:cxnLst/>
            <a:rect l="l" t="t" r="r" b="b"/>
            <a:pathLst>
              <a:path w="36" h="18">
                <a:moveTo>
                  <a:pt x="14" y="18"/>
                </a:moveTo>
                <a:lnTo>
                  <a:pt x="14" y="13"/>
                </a:lnTo>
                <a:lnTo>
                  <a:pt x="36" y="13"/>
                </a:lnTo>
                <a:lnTo>
                  <a:pt x="36" y="4"/>
                </a:lnTo>
                <a:lnTo>
                  <a:pt x="14" y="4"/>
                </a:lnTo>
                <a:lnTo>
                  <a:pt x="14" y="0"/>
                </a:lnTo>
                <a:lnTo>
                  <a:pt x="0" y="9"/>
                </a:lnTo>
                <a:lnTo>
                  <a:pt x="14" y="18"/>
                </a:lnTo>
              </a:path>
            </a:pathLst>
          </a:custGeom>
          <a:noFill/>
          <a:ln w="15840">
            <a:solidFill>
              <a:srgbClr val="000000"/>
            </a:solidFill>
            <a:round/>
          </a:ln>
        </p:spPr>
        <p:style>
          <a:lnRef idx="0">
            <a:scrgbClr r="0" g="0" b="0"/>
          </a:lnRef>
          <a:fillRef idx="0">
            <a:scrgbClr r="0" g="0" b="0"/>
          </a:fillRef>
          <a:effectRef idx="0">
            <a:scrgbClr r="0" g="0" b="0"/>
          </a:effectRef>
          <a:fontRef idx="minor"/>
        </p:style>
      </p:sp>
      <p:sp>
        <p:nvSpPr>
          <p:cNvPr id="463" name="Line 46"/>
          <p:cNvSpPr/>
          <p:nvPr/>
        </p:nvSpPr>
        <p:spPr>
          <a:xfrm flipV="1">
            <a:off x="282708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4" name="Line 47"/>
          <p:cNvSpPr/>
          <p:nvPr/>
        </p:nvSpPr>
        <p:spPr>
          <a:xfrm flipV="1">
            <a:off x="282708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5" name="Line 48"/>
          <p:cNvSpPr/>
          <p:nvPr/>
        </p:nvSpPr>
        <p:spPr>
          <a:xfrm flipV="1">
            <a:off x="385416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6" name="Line 49"/>
          <p:cNvSpPr/>
          <p:nvPr/>
        </p:nvSpPr>
        <p:spPr>
          <a:xfrm flipV="1">
            <a:off x="385416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7" name="Line 50"/>
          <p:cNvSpPr/>
          <p:nvPr/>
        </p:nvSpPr>
        <p:spPr>
          <a:xfrm flipH="1">
            <a:off x="276696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8" name="Line 51"/>
          <p:cNvSpPr/>
          <p:nvPr/>
        </p:nvSpPr>
        <p:spPr>
          <a:xfrm flipH="1">
            <a:off x="276696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69" name="Line 52"/>
          <p:cNvSpPr/>
          <p:nvPr/>
        </p:nvSpPr>
        <p:spPr>
          <a:xfrm flipH="1">
            <a:off x="379404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0" name="Line 53"/>
          <p:cNvSpPr/>
          <p:nvPr/>
        </p:nvSpPr>
        <p:spPr>
          <a:xfrm flipH="1">
            <a:off x="379404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1" name="Line 54"/>
          <p:cNvSpPr/>
          <p:nvPr/>
        </p:nvSpPr>
        <p:spPr>
          <a:xfrm flipV="1">
            <a:off x="282708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2" name="Line 55"/>
          <p:cNvSpPr/>
          <p:nvPr/>
        </p:nvSpPr>
        <p:spPr>
          <a:xfrm flipV="1">
            <a:off x="282708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3" name="Line 56"/>
          <p:cNvSpPr/>
          <p:nvPr/>
        </p:nvSpPr>
        <p:spPr>
          <a:xfrm flipV="1">
            <a:off x="385416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4" name="Line 57"/>
          <p:cNvSpPr/>
          <p:nvPr/>
        </p:nvSpPr>
        <p:spPr>
          <a:xfrm flipV="1">
            <a:off x="385416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5" name="Line 58"/>
          <p:cNvSpPr/>
          <p:nvPr/>
        </p:nvSpPr>
        <p:spPr>
          <a:xfrm flipH="1">
            <a:off x="276696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6" name="Line 59"/>
          <p:cNvSpPr/>
          <p:nvPr/>
        </p:nvSpPr>
        <p:spPr>
          <a:xfrm flipH="1">
            <a:off x="276696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7" name="Line 60"/>
          <p:cNvSpPr/>
          <p:nvPr/>
        </p:nvSpPr>
        <p:spPr>
          <a:xfrm flipH="1">
            <a:off x="379404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8" name="Line 61"/>
          <p:cNvSpPr/>
          <p:nvPr/>
        </p:nvSpPr>
        <p:spPr>
          <a:xfrm flipH="1">
            <a:off x="379404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79" name="Line 62"/>
          <p:cNvSpPr/>
          <p:nvPr/>
        </p:nvSpPr>
        <p:spPr>
          <a:xfrm flipV="1">
            <a:off x="282708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0" name="Line 63"/>
          <p:cNvSpPr/>
          <p:nvPr/>
        </p:nvSpPr>
        <p:spPr>
          <a:xfrm flipV="1">
            <a:off x="282708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1" name="Line 64"/>
          <p:cNvSpPr/>
          <p:nvPr/>
        </p:nvSpPr>
        <p:spPr>
          <a:xfrm flipV="1">
            <a:off x="385416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2" name="Line 65"/>
          <p:cNvSpPr/>
          <p:nvPr/>
        </p:nvSpPr>
        <p:spPr>
          <a:xfrm flipV="1">
            <a:off x="385416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3" name="Line 66"/>
          <p:cNvSpPr/>
          <p:nvPr/>
        </p:nvSpPr>
        <p:spPr>
          <a:xfrm flipH="1">
            <a:off x="276696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4" name="Line 67"/>
          <p:cNvSpPr/>
          <p:nvPr/>
        </p:nvSpPr>
        <p:spPr>
          <a:xfrm flipH="1">
            <a:off x="276696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5" name="Line 68"/>
          <p:cNvSpPr/>
          <p:nvPr/>
        </p:nvSpPr>
        <p:spPr>
          <a:xfrm flipH="1">
            <a:off x="379404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6" name="Line 69"/>
          <p:cNvSpPr/>
          <p:nvPr/>
        </p:nvSpPr>
        <p:spPr>
          <a:xfrm flipH="1">
            <a:off x="379404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87" name="CustomShape 70"/>
          <p:cNvSpPr/>
          <p:nvPr/>
        </p:nvSpPr>
        <p:spPr>
          <a:xfrm>
            <a:off x="677880" y="5137200"/>
            <a:ext cx="1631520" cy="256680"/>
          </a:xfrm>
          <a:prstGeom prst="rect">
            <a:avLst/>
          </a:prstGeom>
          <a:noFill/>
          <a:ln w="28440">
            <a:solidFill>
              <a:srgbClr val="376092"/>
            </a:solidFill>
            <a:miter/>
          </a:ln>
        </p:spPr>
        <p:style>
          <a:lnRef idx="0">
            <a:scrgbClr r="0" g="0" b="0"/>
          </a:lnRef>
          <a:fillRef idx="0">
            <a:scrgbClr r="0" g="0" b="0"/>
          </a:fillRef>
          <a:effectRef idx="0">
            <a:scrgbClr r="0" g="0" b="0"/>
          </a:effectRef>
          <a:fontRef idx="minor"/>
        </p:style>
      </p:sp>
      <p:sp>
        <p:nvSpPr>
          <p:cNvPr id="488" name="Line 71"/>
          <p:cNvSpPr/>
          <p:nvPr/>
        </p:nvSpPr>
        <p:spPr>
          <a:xfrm flipV="1">
            <a:off x="1190520" y="5136840"/>
            <a:ext cx="1440" cy="257400"/>
          </a:xfrm>
          <a:prstGeom prst="line">
            <a:avLst/>
          </a:prstGeom>
          <a:ln w="28440">
            <a:solidFill>
              <a:srgbClr val="376092"/>
            </a:solidFill>
            <a:round/>
          </a:ln>
        </p:spPr>
        <p:style>
          <a:lnRef idx="0">
            <a:scrgbClr r="0" g="0" b="0"/>
          </a:lnRef>
          <a:fillRef idx="0">
            <a:scrgbClr r="0" g="0" b="0"/>
          </a:fillRef>
          <a:effectRef idx="0">
            <a:scrgbClr r="0" g="0" b="0"/>
          </a:effectRef>
          <a:fontRef idx="minor"/>
        </p:style>
      </p:sp>
      <p:sp>
        <p:nvSpPr>
          <p:cNvPr id="489" name="Line 72"/>
          <p:cNvSpPr/>
          <p:nvPr/>
        </p:nvSpPr>
        <p:spPr>
          <a:xfrm flipV="1">
            <a:off x="1871640" y="5136840"/>
            <a:ext cx="1440" cy="257400"/>
          </a:xfrm>
          <a:prstGeom prst="line">
            <a:avLst/>
          </a:prstGeom>
          <a:ln w="28440">
            <a:solidFill>
              <a:srgbClr val="376092"/>
            </a:solidFill>
            <a:round/>
          </a:ln>
        </p:spPr>
        <p:style>
          <a:lnRef idx="0">
            <a:scrgbClr r="0" g="0" b="0"/>
          </a:lnRef>
          <a:fillRef idx="0">
            <a:scrgbClr r="0" g="0" b="0"/>
          </a:fillRef>
          <a:effectRef idx="0">
            <a:scrgbClr r="0" g="0" b="0"/>
          </a:effectRef>
          <a:fontRef idx="minor"/>
        </p:style>
      </p:sp>
      <p:sp>
        <p:nvSpPr>
          <p:cNvPr id="490" name="CustomShape 73"/>
          <p:cNvSpPr/>
          <p:nvPr/>
        </p:nvSpPr>
        <p:spPr>
          <a:xfrm>
            <a:off x="149400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7</a:t>
            </a:r>
            <a:endParaRPr lang="en-US" sz="1100" b="0" strike="noStrike" spc="-1">
              <a:solidFill>
                <a:srgbClr val="000000"/>
              </a:solidFill>
              <a:uFill>
                <a:solidFill>
                  <a:srgbClr val="FFFFFF"/>
                </a:solidFill>
              </a:uFill>
              <a:latin typeface="Arial"/>
            </a:endParaRPr>
          </a:p>
        </p:txBody>
      </p:sp>
      <p:sp>
        <p:nvSpPr>
          <p:cNvPr id="491" name="CustomShape 74"/>
          <p:cNvSpPr/>
          <p:nvPr/>
        </p:nvSpPr>
        <p:spPr>
          <a:xfrm>
            <a:off x="205272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4</a:t>
            </a:r>
            <a:endParaRPr lang="en-US" sz="1100" b="0" strike="noStrike" spc="-1">
              <a:solidFill>
                <a:srgbClr val="000000"/>
              </a:solidFill>
              <a:uFill>
                <a:solidFill>
                  <a:srgbClr val="FFFFFF"/>
                </a:solidFill>
              </a:uFill>
              <a:latin typeface="Arial"/>
            </a:endParaRPr>
          </a:p>
        </p:txBody>
      </p:sp>
      <p:sp>
        <p:nvSpPr>
          <p:cNvPr id="492" name="CustomShape 75"/>
          <p:cNvSpPr/>
          <p:nvPr/>
        </p:nvSpPr>
        <p:spPr>
          <a:xfrm>
            <a:off x="913680" y="5527800"/>
            <a:ext cx="12585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 memory address</a:t>
            </a:r>
            <a:endParaRPr lang="en-US" sz="1100" b="0" strike="noStrike" spc="-1">
              <a:solidFill>
                <a:srgbClr val="000000"/>
              </a:solidFill>
              <a:uFill>
                <a:solidFill>
                  <a:srgbClr val="FFFFFF"/>
                </a:solidFill>
              </a:uFill>
              <a:latin typeface="Arial"/>
            </a:endParaRPr>
          </a:p>
        </p:txBody>
      </p:sp>
      <p:sp>
        <p:nvSpPr>
          <p:cNvPr id="493" name="CustomShape 76"/>
          <p:cNvSpPr/>
          <p:nvPr/>
        </p:nvSpPr>
        <p:spPr>
          <a:xfrm>
            <a:off x="828720" y="4910040"/>
            <a:ext cx="853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t>
            </a:r>
            <a:endParaRPr lang="en-US" sz="1100" b="0" strike="noStrike" spc="-1">
              <a:solidFill>
                <a:srgbClr val="000000"/>
              </a:solidFill>
              <a:uFill>
                <a:solidFill>
                  <a:srgbClr val="FFFFFF"/>
                </a:solidFill>
              </a:uFill>
              <a:latin typeface="Arial"/>
            </a:endParaRPr>
          </a:p>
        </p:txBody>
      </p:sp>
      <p:sp>
        <p:nvSpPr>
          <p:cNvPr id="494" name="CustomShape 77"/>
          <p:cNvSpPr/>
          <p:nvPr/>
        </p:nvSpPr>
        <p:spPr>
          <a:xfrm>
            <a:off x="902880" y="4910040"/>
            <a:ext cx="1321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ag</a:t>
            </a:r>
            <a:endParaRPr lang="en-US" sz="1100" b="0" strike="noStrike" spc="-1">
              <a:solidFill>
                <a:srgbClr val="000000"/>
              </a:solidFill>
              <a:uFill>
                <a:solidFill>
                  <a:srgbClr val="FFFFFF"/>
                </a:solidFill>
              </a:uFill>
              <a:latin typeface="Arial"/>
            </a:endParaRPr>
          </a:p>
        </p:txBody>
      </p:sp>
      <p:sp>
        <p:nvSpPr>
          <p:cNvPr id="495" name="CustomShape 78"/>
          <p:cNvSpPr/>
          <p:nvPr/>
        </p:nvSpPr>
        <p:spPr>
          <a:xfrm>
            <a:off x="1370880" y="4910040"/>
            <a:ext cx="3348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a:t>
            </a:r>
            <a:endParaRPr lang="en-US" sz="1100" b="0" strike="noStrike" spc="-1">
              <a:solidFill>
                <a:srgbClr val="000000"/>
              </a:solidFill>
              <a:uFill>
                <a:solidFill>
                  <a:srgbClr val="FFFFFF"/>
                </a:solidFill>
              </a:uFill>
              <a:latin typeface="Arial"/>
            </a:endParaRPr>
          </a:p>
        </p:txBody>
      </p:sp>
      <p:sp>
        <p:nvSpPr>
          <p:cNvPr id="496" name="CustomShape 79"/>
          <p:cNvSpPr/>
          <p:nvPr/>
        </p:nvSpPr>
        <p:spPr>
          <a:xfrm>
            <a:off x="1945800" y="4910040"/>
            <a:ext cx="1321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W</a:t>
            </a:r>
            <a:endParaRPr lang="en-US" sz="1100" b="0" strike="noStrike" spc="-1">
              <a:solidFill>
                <a:srgbClr val="000000"/>
              </a:solidFill>
              <a:uFill>
                <a:solidFill>
                  <a:srgbClr val="FFFFFF"/>
                </a:solidFill>
              </a:uFill>
              <a:latin typeface="Arial"/>
            </a:endParaRPr>
          </a:p>
        </p:txBody>
      </p:sp>
      <p:sp>
        <p:nvSpPr>
          <p:cNvPr id="497" name="CustomShape 80"/>
          <p:cNvSpPr/>
          <p:nvPr/>
        </p:nvSpPr>
        <p:spPr>
          <a:xfrm>
            <a:off x="2052000" y="4910040"/>
            <a:ext cx="1872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ord</a:t>
            </a:r>
            <a:endParaRPr lang="en-US" sz="1100" b="0" strike="noStrike" spc="-1">
              <a:solidFill>
                <a:srgbClr val="000000"/>
              </a:solidFill>
              <a:uFill>
                <a:solidFill>
                  <a:srgbClr val="FFFFFF"/>
                </a:solidFill>
              </a:uFill>
              <a:latin typeface="Arial"/>
            </a:endParaRPr>
          </a:p>
        </p:txBody>
      </p:sp>
      <p:sp>
        <p:nvSpPr>
          <p:cNvPr id="498" name="CustomShape 81"/>
          <p:cNvSpPr/>
          <p:nvPr/>
        </p:nvSpPr>
        <p:spPr>
          <a:xfrm>
            <a:off x="90324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5</a:t>
            </a:r>
            <a:endParaRPr lang="en-US" sz="1100" b="0" strike="noStrike" spc="-1">
              <a:solidFill>
                <a:srgbClr val="000000"/>
              </a:solidFill>
              <a:uFill>
                <a:solidFill>
                  <a:srgbClr val="FFFFFF"/>
                </a:solidFill>
              </a:uFill>
              <a:latin typeface="Arial"/>
            </a:endParaRPr>
          </a:p>
        </p:txBody>
      </p:sp>
      <p:sp>
        <p:nvSpPr>
          <p:cNvPr id="499" name="CustomShape 82"/>
          <p:cNvSpPr/>
          <p:nvPr/>
        </p:nvSpPr>
        <p:spPr>
          <a:xfrm>
            <a:off x="2827440" y="536256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00" name="CustomShape 83"/>
          <p:cNvSpPr/>
          <p:nvPr/>
        </p:nvSpPr>
        <p:spPr>
          <a:xfrm>
            <a:off x="1046160" y="251460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501" name="CustomShape 84"/>
          <p:cNvSpPr/>
          <p:nvPr/>
        </p:nvSpPr>
        <p:spPr>
          <a:xfrm>
            <a:off x="1066680" y="216684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502" name="CustomShape 85"/>
          <p:cNvSpPr/>
          <p:nvPr/>
        </p:nvSpPr>
        <p:spPr>
          <a:xfrm>
            <a:off x="1046160" y="367200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503" name="CustomShape 86"/>
          <p:cNvSpPr/>
          <p:nvPr/>
        </p:nvSpPr>
        <p:spPr>
          <a:xfrm>
            <a:off x="1046160" y="367200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04" name="CustomShape 87"/>
          <p:cNvSpPr/>
          <p:nvPr/>
        </p:nvSpPr>
        <p:spPr>
          <a:xfrm>
            <a:off x="533520" y="222552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05" name="CustomShape 88"/>
          <p:cNvSpPr/>
          <p:nvPr/>
        </p:nvSpPr>
        <p:spPr>
          <a:xfrm>
            <a:off x="533520" y="2606760"/>
            <a:ext cx="512280" cy="16488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06" name="CustomShape 89"/>
          <p:cNvSpPr/>
          <p:nvPr/>
        </p:nvSpPr>
        <p:spPr>
          <a:xfrm>
            <a:off x="533520" y="3672000"/>
            <a:ext cx="512280" cy="1663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07" name="CustomShape 90"/>
          <p:cNvSpPr/>
          <p:nvPr/>
        </p:nvSpPr>
        <p:spPr>
          <a:xfrm>
            <a:off x="697320" y="220968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508" name="CustomShape 91"/>
          <p:cNvSpPr/>
          <p:nvPr/>
        </p:nvSpPr>
        <p:spPr>
          <a:xfrm>
            <a:off x="697320" y="259092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509" name="CustomShape 92"/>
          <p:cNvSpPr/>
          <p:nvPr/>
        </p:nvSpPr>
        <p:spPr>
          <a:xfrm>
            <a:off x="697320" y="365616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510" name="CustomShape 93"/>
          <p:cNvSpPr/>
          <p:nvPr/>
        </p:nvSpPr>
        <p:spPr>
          <a:xfrm>
            <a:off x="1393200" y="1523880"/>
            <a:ext cx="3502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Cache</a:t>
            </a:r>
            <a:endParaRPr lang="en-US" sz="1100" b="0" strike="noStrike" spc="-1">
              <a:solidFill>
                <a:srgbClr val="000000"/>
              </a:solidFill>
              <a:uFill>
                <a:solidFill>
                  <a:srgbClr val="FFFFFF"/>
                </a:solidFill>
              </a:uFill>
              <a:latin typeface="Arial"/>
            </a:endParaRPr>
          </a:p>
        </p:txBody>
      </p:sp>
      <p:sp>
        <p:nvSpPr>
          <p:cNvPr id="511" name="CustomShape 94"/>
          <p:cNvSpPr/>
          <p:nvPr/>
        </p:nvSpPr>
        <p:spPr>
          <a:xfrm>
            <a:off x="1136520" y="259092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512" name="CustomShape 95"/>
          <p:cNvSpPr/>
          <p:nvPr/>
        </p:nvSpPr>
        <p:spPr>
          <a:xfrm>
            <a:off x="1136520" y="227340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513" name="CustomShape 96"/>
          <p:cNvSpPr/>
          <p:nvPr/>
        </p:nvSpPr>
        <p:spPr>
          <a:xfrm>
            <a:off x="1136520" y="3762360"/>
            <a:ext cx="84564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514" name="CustomShape 97"/>
          <p:cNvSpPr/>
          <p:nvPr/>
        </p:nvSpPr>
        <p:spPr>
          <a:xfrm>
            <a:off x="1136520" y="3762360"/>
            <a:ext cx="84564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515" name="CustomShape 98"/>
          <p:cNvSpPr/>
          <p:nvPr/>
        </p:nvSpPr>
        <p:spPr>
          <a:xfrm>
            <a:off x="1360080" y="2255760"/>
            <a:ext cx="4413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a:t>
            </a:r>
            <a:endParaRPr lang="en-US" sz="1100" b="0" strike="noStrike" spc="-1">
              <a:solidFill>
                <a:srgbClr val="000000"/>
              </a:solidFill>
              <a:uFill>
                <a:solidFill>
                  <a:srgbClr val="FFFFFF"/>
                </a:solidFill>
              </a:uFill>
              <a:latin typeface="Arial"/>
            </a:endParaRPr>
          </a:p>
        </p:txBody>
      </p:sp>
      <p:sp>
        <p:nvSpPr>
          <p:cNvPr id="516" name="CustomShape 99"/>
          <p:cNvSpPr/>
          <p:nvPr/>
        </p:nvSpPr>
        <p:spPr>
          <a:xfrm>
            <a:off x="1360080" y="2575080"/>
            <a:ext cx="4413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2</a:t>
            </a:r>
            <a:endParaRPr lang="en-US" sz="1100" b="0" strike="noStrike" spc="-1">
              <a:solidFill>
                <a:srgbClr val="000000"/>
              </a:solidFill>
              <a:uFill>
                <a:solidFill>
                  <a:srgbClr val="FFFFFF"/>
                </a:solidFill>
              </a:uFill>
              <a:latin typeface="Arial"/>
            </a:endParaRPr>
          </a:p>
        </p:txBody>
      </p:sp>
      <p:sp>
        <p:nvSpPr>
          <p:cNvPr id="517" name="CustomShape 100"/>
          <p:cNvSpPr/>
          <p:nvPr/>
        </p:nvSpPr>
        <p:spPr>
          <a:xfrm>
            <a:off x="1292400" y="3746520"/>
            <a:ext cx="5817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126</a:t>
            </a:r>
            <a:endParaRPr lang="en-US" sz="1100" b="0" strike="noStrike" spc="-1">
              <a:solidFill>
                <a:srgbClr val="000000"/>
              </a:solidFill>
              <a:uFill>
                <a:solidFill>
                  <a:srgbClr val="FFFFFF"/>
                </a:solidFill>
              </a:uFill>
              <a:latin typeface="Arial"/>
            </a:endParaRPr>
          </a:p>
        </p:txBody>
      </p:sp>
      <p:sp>
        <p:nvSpPr>
          <p:cNvPr id="518" name="Line 101"/>
          <p:cNvSpPr/>
          <p:nvPr/>
        </p:nvSpPr>
        <p:spPr>
          <a:xfrm flipV="1">
            <a:off x="104616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19" name="Line 102"/>
          <p:cNvSpPr/>
          <p:nvPr/>
        </p:nvSpPr>
        <p:spPr>
          <a:xfrm flipV="1">
            <a:off x="104616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0" name="Line 103"/>
          <p:cNvSpPr/>
          <p:nvPr/>
        </p:nvSpPr>
        <p:spPr>
          <a:xfrm flipV="1">
            <a:off x="207324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1" name="Line 104"/>
          <p:cNvSpPr/>
          <p:nvPr/>
        </p:nvSpPr>
        <p:spPr>
          <a:xfrm flipV="1">
            <a:off x="207324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2" name="Line 105"/>
          <p:cNvSpPr/>
          <p:nvPr/>
        </p:nvSpPr>
        <p:spPr>
          <a:xfrm flipH="1">
            <a:off x="100152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3" name="Line 106"/>
          <p:cNvSpPr/>
          <p:nvPr/>
        </p:nvSpPr>
        <p:spPr>
          <a:xfrm flipH="1">
            <a:off x="1001520" y="333828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4" name="Line 107"/>
          <p:cNvSpPr/>
          <p:nvPr/>
        </p:nvSpPr>
        <p:spPr>
          <a:xfrm flipH="1">
            <a:off x="202860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5" name="Line 108"/>
          <p:cNvSpPr/>
          <p:nvPr/>
        </p:nvSpPr>
        <p:spPr>
          <a:xfrm flipH="1">
            <a:off x="2028600" y="338292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526" name="CustomShape 109"/>
          <p:cNvSpPr/>
          <p:nvPr/>
        </p:nvSpPr>
        <p:spPr>
          <a:xfrm>
            <a:off x="1136520" y="2257560"/>
            <a:ext cx="84564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527" name="CustomShape 110"/>
          <p:cNvSpPr/>
          <p:nvPr/>
        </p:nvSpPr>
        <p:spPr>
          <a:xfrm>
            <a:off x="1066680" y="4038480"/>
            <a:ext cx="1026720" cy="347400"/>
          </a:xfrm>
          <a:prstGeom prst="rect">
            <a:avLst/>
          </a:prstGeom>
          <a:solidFill>
            <a:srgbClr val="808080"/>
          </a:solidFill>
          <a:ln w="15840">
            <a:solidFill>
              <a:srgbClr val="000000"/>
            </a:solidFill>
            <a:miter/>
          </a:ln>
        </p:spPr>
        <p:style>
          <a:lnRef idx="0">
            <a:scrgbClr r="0" g="0" b="0"/>
          </a:lnRef>
          <a:fillRef idx="0">
            <a:scrgbClr r="0" g="0" b="0"/>
          </a:fillRef>
          <a:effectRef idx="0">
            <a:scrgbClr r="0" g="0" b="0"/>
          </a:effectRef>
          <a:fontRef idx="minor"/>
        </p:style>
      </p:sp>
      <p:sp>
        <p:nvSpPr>
          <p:cNvPr id="528" name="CustomShape 111"/>
          <p:cNvSpPr/>
          <p:nvPr/>
        </p:nvSpPr>
        <p:spPr>
          <a:xfrm>
            <a:off x="1143000" y="4130640"/>
            <a:ext cx="845640" cy="166320"/>
          </a:xfrm>
          <a:prstGeom prst="rect">
            <a:avLst/>
          </a:prstGeom>
          <a:solidFill>
            <a:srgbClr val="FFFFFF"/>
          </a:solidFill>
          <a:ln w="15840">
            <a:solidFill>
              <a:srgbClr val="FFFFFF"/>
            </a:solidFill>
            <a:miter/>
          </a:ln>
        </p:spPr>
        <p:style>
          <a:lnRef idx="0">
            <a:scrgbClr r="0" g="0" b="0"/>
          </a:lnRef>
          <a:fillRef idx="0">
            <a:scrgbClr r="0" g="0" b="0"/>
          </a:fillRef>
          <a:effectRef idx="0">
            <a:scrgbClr r="0" g="0" b="0"/>
          </a:effectRef>
          <a:fontRef idx="minor"/>
        </p:style>
      </p:sp>
      <p:sp>
        <p:nvSpPr>
          <p:cNvPr id="529" name="CustomShape 112"/>
          <p:cNvSpPr/>
          <p:nvPr/>
        </p:nvSpPr>
        <p:spPr>
          <a:xfrm>
            <a:off x="1278000" y="4114800"/>
            <a:ext cx="5803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127</a:t>
            </a:r>
            <a:endParaRPr lang="en-US" sz="1100" b="0" strike="noStrike" spc="-1">
              <a:solidFill>
                <a:srgbClr val="000000"/>
              </a:solidFill>
              <a:uFill>
                <a:solidFill>
                  <a:srgbClr val="FFFFFF"/>
                </a:solidFill>
              </a:uFill>
              <a:latin typeface="Arial"/>
            </a:endParaRPr>
          </a:p>
        </p:txBody>
      </p:sp>
      <p:sp>
        <p:nvSpPr>
          <p:cNvPr id="530" name="CustomShape 113"/>
          <p:cNvSpPr/>
          <p:nvPr/>
        </p:nvSpPr>
        <p:spPr>
          <a:xfrm>
            <a:off x="1066680" y="2852640"/>
            <a:ext cx="1026720" cy="347400"/>
          </a:xfrm>
          <a:prstGeom prst="rect">
            <a:avLst/>
          </a:prstGeom>
          <a:solidFill>
            <a:srgbClr val="B9CDE5"/>
          </a:solidFill>
          <a:ln w="15840">
            <a:solidFill>
              <a:srgbClr val="376092"/>
            </a:solidFill>
            <a:miter/>
          </a:ln>
        </p:spPr>
        <p:style>
          <a:lnRef idx="0">
            <a:scrgbClr r="0" g="0" b="0"/>
          </a:lnRef>
          <a:fillRef idx="0">
            <a:scrgbClr r="0" g="0" b="0"/>
          </a:fillRef>
          <a:effectRef idx="0">
            <a:scrgbClr r="0" g="0" b="0"/>
          </a:effectRef>
          <a:fontRef idx="minor"/>
        </p:style>
      </p:sp>
      <p:sp>
        <p:nvSpPr>
          <p:cNvPr id="531" name="CustomShape 114"/>
          <p:cNvSpPr/>
          <p:nvPr/>
        </p:nvSpPr>
        <p:spPr>
          <a:xfrm>
            <a:off x="1143000" y="2928960"/>
            <a:ext cx="845640" cy="166320"/>
          </a:xfrm>
          <a:prstGeom prst="rect">
            <a:avLst/>
          </a:prstGeom>
          <a:solidFill>
            <a:srgbClr val="FFFFFF"/>
          </a:solidFill>
          <a:ln w="15840">
            <a:solidFill>
              <a:srgbClr val="FFFFFF"/>
            </a:solidFill>
            <a:miter/>
          </a:ln>
        </p:spPr>
        <p:style>
          <a:lnRef idx="0">
            <a:scrgbClr r="0" g="0" b="0"/>
          </a:lnRef>
          <a:fillRef idx="0">
            <a:scrgbClr r="0" g="0" b="0"/>
          </a:fillRef>
          <a:effectRef idx="0">
            <a:scrgbClr r="0" g="0" b="0"/>
          </a:effectRef>
          <a:fontRef idx="minor"/>
        </p:style>
      </p:sp>
      <p:sp>
        <p:nvSpPr>
          <p:cNvPr id="532" name="CustomShape 115"/>
          <p:cNvSpPr/>
          <p:nvPr/>
        </p:nvSpPr>
        <p:spPr>
          <a:xfrm>
            <a:off x="1307520" y="2928960"/>
            <a:ext cx="4766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3</a:t>
            </a:r>
            <a:endParaRPr lang="en-US" sz="1100" b="0" strike="noStrike" spc="-1">
              <a:solidFill>
                <a:srgbClr val="000000"/>
              </a:solidFill>
              <a:uFill>
                <a:solidFill>
                  <a:srgbClr val="FFFFFF"/>
                </a:solidFill>
              </a:uFill>
              <a:latin typeface="Arial"/>
            </a:endParaRPr>
          </a:p>
        </p:txBody>
      </p:sp>
      <p:sp>
        <p:nvSpPr>
          <p:cNvPr id="533" name="CustomShape 116"/>
          <p:cNvSpPr/>
          <p:nvPr/>
        </p:nvSpPr>
        <p:spPr>
          <a:xfrm>
            <a:off x="1066680" y="1828800"/>
            <a:ext cx="1026720" cy="347400"/>
          </a:xfrm>
          <a:prstGeom prst="rect">
            <a:avLst/>
          </a:prstGeom>
          <a:solidFill>
            <a:srgbClr val="376092"/>
          </a:solidFill>
          <a:ln w="15840">
            <a:solidFill>
              <a:srgbClr val="000000"/>
            </a:solidFill>
            <a:miter/>
          </a:ln>
        </p:spPr>
        <p:style>
          <a:lnRef idx="0">
            <a:scrgbClr r="0" g="0" b="0"/>
          </a:lnRef>
          <a:fillRef idx="0">
            <a:scrgbClr r="0" g="0" b="0"/>
          </a:fillRef>
          <a:effectRef idx="0">
            <a:scrgbClr r="0" g="0" b="0"/>
          </a:effectRef>
          <a:fontRef idx="minor"/>
        </p:style>
      </p:sp>
      <p:sp>
        <p:nvSpPr>
          <p:cNvPr id="534" name="CustomShape 117"/>
          <p:cNvSpPr/>
          <p:nvPr/>
        </p:nvSpPr>
        <p:spPr>
          <a:xfrm>
            <a:off x="1143000" y="1905120"/>
            <a:ext cx="845640" cy="166320"/>
          </a:xfrm>
          <a:prstGeom prst="rect">
            <a:avLst/>
          </a:prstGeom>
          <a:solidFill>
            <a:srgbClr val="FFFFFF"/>
          </a:solidFill>
          <a:ln w="15840">
            <a:solidFill>
              <a:srgbClr val="FFFFFF"/>
            </a:solidFill>
            <a:miter/>
          </a:ln>
        </p:spPr>
        <p:style>
          <a:lnRef idx="0">
            <a:scrgbClr r="0" g="0" b="0"/>
          </a:lnRef>
          <a:fillRef idx="0">
            <a:scrgbClr r="0" g="0" b="0"/>
          </a:fillRef>
          <a:effectRef idx="0">
            <a:scrgbClr r="0" g="0" b="0"/>
          </a:effectRef>
          <a:fontRef idx="minor"/>
        </p:style>
      </p:sp>
      <p:sp>
        <p:nvSpPr>
          <p:cNvPr id="535" name="CustomShape 118"/>
          <p:cNvSpPr/>
          <p:nvPr/>
        </p:nvSpPr>
        <p:spPr>
          <a:xfrm>
            <a:off x="1306080" y="1905120"/>
            <a:ext cx="4413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0</a:t>
            </a:r>
            <a:endParaRPr lang="en-US" sz="1100" b="0" strike="noStrike" spc="-1">
              <a:solidFill>
                <a:srgbClr val="000000"/>
              </a:solidFill>
              <a:uFill>
                <a:solidFill>
                  <a:srgbClr val="FFFFFF"/>
                </a:solidFill>
              </a:uFill>
              <a:latin typeface="Arial"/>
            </a:endParaRPr>
          </a:p>
        </p:txBody>
      </p:sp>
      <p:sp>
        <p:nvSpPr>
          <p:cNvPr id="536" name="CustomShape 119"/>
          <p:cNvSpPr/>
          <p:nvPr/>
        </p:nvSpPr>
        <p:spPr>
          <a:xfrm>
            <a:off x="533520" y="192096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37" name="CustomShape 120"/>
          <p:cNvSpPr/>
          <p:nvPr/>
        </p:nvSpPr>
        <p:spPr>
          <a:xfrm>
            <a:off x="697320" y="190512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538" name="CustomShape 121"/>
          <p:cNvSpPr/>
          <p:nvPr/>
        </p:nvSpPr>
        <p:spPr>
          <a:xfrm>
            <a:off x="533520" y="291132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39" name="CustomShape 122"/>
          <p:cNvSpPr/>
          <p:nvPr/>
        </p:nvSpPr>
        <p:spPr>
          <a:xfrm>
            <a:off x="697320" y="289548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540" name="CustomShape 123"/>
          <p:cNvSpPr/>
          <p:nvPr/>
        </p:nvSpPr>
        <p:spPr>
          <a:xfrm>
            <a:off x="533520" y="405432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541" name="CustomShape 124"/>
          <p:cNvSpPr/>
          <p:nvPr/>
        </p:nvSpPr>
        <p:spPr>
          <a:xfrm>
            <a:off x="697320" y="403848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74680"/>
            <a:ext cx="8219256" cy="850064"/>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Direct Mapping</a:t>
            </a:r>
          </a:p>
        </p:txBody>
      </p:sp>
      <p:graphicFrame>
        <p:nvGraphicFramePr>
          <p:cNvPr id="543" name="Table 2"/>
          <p:cNvGraphicFramePr/>
          <p:nvPr/>
        </p:nvGraphicFramePr>
        <p:xfrm>
          <a:off x="500040" y="1071720"/>
          <a:ext cx="8215200" cy="5214600"/>
        </p:xfrm>
        <a:graphic>
          <a:graphicData uri="http://schemas.openxmlformats.org/drawingml/2006/table">
            <a:tbl>
              <a:tblPr/>
              <a:tblGrid>
                <a:gridCol w="1643040"/>
                <a:gridCol w="1643040"/>
                <a:gridCol w="1643040"/>
                <a:gridCol w="1643040"/>
                <a:gridCol w="1643040"/>
              </a:tblGrid>
              <a:tr h="744840">
                <a:tc>
                  <a:txBody>
                    <a:bodyPr/>
                    <a:lstStyle/>
                    <a:p>
                      <a:pPr algn="ctr">
                        <a:lnSpc>
                          <a:spcPct val="100000"/>
                        </a:lnSpc>
                      </a:pPr>
                      <a:r>
                        <a:rPr lang="en-US" sz="1800" b="1" strike="noStrike" spc="-1" dirty="0">
                          <a:solidFill>
                            <a:srgbClr val="FFFFFF"/>
                          </a:solidFill>
                          <a:uFill>
                            <a:solidFill>
                              <a:srgbClr val="FFFFFF"/>
                            </a:solidFill>
                          </a:uFill>
                          <a:latin typeface="Calibri"/>
                        </a:rPr>
                        <a:t>MM Size</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Cache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Block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bits in PA</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Directory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r>
              <a:tr h="744840">
                <a:tc>
                  <a:txBody>
                    <a:bodyPr/>
                    <a:lstStyle/>
                    <a:p>
                      <a:pPr algn="ctr">
                        <a:lnSpc>
                          <a:spcPct val="100000"/>
                        </a:lnSpc>
                      </a:pPr>
                      <a:r>
                        <a:rPr lang="en-US" sz="1800" b="0" strike="noStrike" spc="-1">
                          <a:solidFill>
                            <a:srgbClr val="000000"/>
                          </a:solidFill>
                          <a:uFill>
                            <a:solidFill>
                              <a:srgbClr val="FFFFFF"/>
                            </a:solidFill>
                          </a:uFill>
                          <a:latin typeface="Calibri"/>
                        </a:rPr>
                        <a:t>128KB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16KB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256B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r>
              <a:tr h="744840">
                <a:tc>
                  <a:txBody>
                    <a:bodyPr/>
                    <a:lstStyle/>
                    <a:p>
                      <a:pPr algn="ctr">
                        <a:lnSpc>
                          <a:spcPct val="100000"/>
                        </a:lnSpc>
                      </a:pPr>
                      <a:r>
                        <a:rPr lang="en-US" sz="1800" b="0" strike="noStrike" spc="-1" dirty="0">
                          <a:solidFill>
                            <a:srgbClr val="000000"/>
                          </a:solidFill>
                          <a:uFill>
                            <a:solidFill>
                              <a:srgbClr val="FFFFFF"/>
                            </a:solidFill>
                          </a:uFill>
                          <a:latin typeface="Calibri"/>
                        </a:rPr>
                        <a:t>32GB</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dirty="0">
                          <a:solidFill>
                            <a:srgbClr val="000000"/>
                          </a:solidFill>
                          <a:uFill>
                            <a:solidFill>
                              <a:srgbClr val="FFFFFF"/>
                            </a:solidFill>
                          </a:uFill>
                          <a:latin typeface="Calibri"/>
                        </a:rPr>
                        <a:t>32KB</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4484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dirty="0">
                          <a:solidFill>
                            <a:srgbClr val="000000"/>
                          </a:solidFill>
                          <a:uFill>
                            <a:solidFill>
                              <a:srgbClr val="FFFFFF"/>
                            </a:solidFill>
                          </a:uFill>
                          <a:latin typeface="Calibri"/>
                        </a:rPr>
                        <a:t>512KB</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dirty="0">
                          <a:solidFill>
                            <a:srgbClr val="000000"/>
                          </a:solidFill>
                          <a:uFill>
                            <a:solidFill>
                              <a:srgbClr val="FFFFFF"/>
                            </a:solidFill>
                          </a:uFill>
                          <a:latin typeface="Calibri"/>
                        </a:rPr>
                        <a:t>1KB</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7</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44840">
                <a:tc>
                  <a:txBody>
                    <a:bodyPr/>
                    <a:lstStyle/>
                    <a:p>
                      <a:pPr algn="ctr">
                        <a:lnSpc>
                          <a:spcPct val="100000"/>
                        </a:lnSpc>
                      </a:pPr>
                      <a:r>
                        <a:rPr lang="en-US" sz="1800" b="0" strike="noStrike" spc="-1">
                          <a:solidFill>
                            <a:srgbClr val="000000"/>
                          </a:solidFill>
                          <a:uFill>
                            <a:solidFill>
                              <a:srgbClr val="FFFFFF"/>
                            </a:solidFill>
                          </a:uFill>
                          <a:latin typeface="Calibri"/>
                        </a:rPr>
                        <a:t>16GB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dirty="0">
                          <a:solidFill>
                            <a:srgbClr val="000000"/>
                          </a:solidFill>
                          <a:uFill>
                            <a:solidFill>
                              <a:srgbClr val="FFFFFF"/>
                            </a:solidFill>
                          </a:uFill>
                          <a:latin typeface="Calibri"/>
                        </a:rPr>
                        <a:t>4KB</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44840">
                <a:tc>
                  <a:txBody>
                    <a:bodyPr/>
                    <a:lstStyle/>
                    <a:p>
                      <a:pPr algn="ctr">
                        <a:lnSpc>
                          <a:spcPct val="100000"/>
                        </a:lnSpc>
                      </a:pPr>
                      <a:r>
                        <a:rPr lang="en-US" sz="1800" b="0" strike="noStrike" spc="-1">
                          <a:solidFill>
                            <a:srgbClr val="000000"/>
                          </a:solidFill>
                          <a:uFill>
                            <a:solidFill>
                              <a:srgbClr val="FFFFFF"/>
                            </a:solidFill>
                          </a:uFill>
                          <a:latin typeface="Calibri"/>
                        </a:rPr>
                        <a:t>64MB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455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512KB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dirty="0">
                          <a:solidFill>
                            <a:srgbClr val="000000"/>
                          </a:solidFill>
                          <a:uFill>
                            <a:solidFill>
                              <a:srgbClr val="FFFFFF"/>
                            </a:solidFill>
                          </a:uFill>
                          <a:latin typeface="Calibri"/>
                        </a:rPr>
                        <a:t>7</a:t>
                      </a:r>
                      <a:endParaRPr lang="en-US"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Associative Mapping</a:t>
            </a:r>
          </a:p>
        </p:txBody>
      </p:sp>
      <p:graphicFrame>
        <p:nvGraphicFramePr>
          <p:cNvPr id="545" name="Table 2"/>
          <p:cNvGraphicFramePr/>
          <p:nvPr/>
        </p:nvGraphicFramePr>
        <p:xfrm>
          <a:off x="500040" y="1143000"/>
          <a:ext cx="8214840" cy="5324760"/>
        </p:xfrm>
        <a:graphic>
          <a:graphicData uri="http://schemas.openxmlformats.org/drawingml/2006/table">
            <a:tbl>
              <a:tblPr/>
              <a:tblGrid>
                <a:gridCol w="1369080"/>
                <a:gridCol w="1369080"/>
                <a:gridCol w="1369080"/>
                <a:gridCol w="1369080"/>
                <a:gridCol w="1369080"/>
                <a:gridCol w="1369440"/>
              </a:tblGrid>
              <a:tr h="902160">
                <a:tc>
                  <a:txBody>
                    <a:bodyPr/>
                    <a:lstStyle/>
                    <a:p>
                      <a:pPr algn="ctr">
                        <a:lnSpc>
                          <a:spcPct val="100000"/>
                        </a:lnSpc>
                      </a:pPr>
                      <a:r>
                        <a:rPr lang="en-US" sz="1800" b="1" strike="noStrike" spc="-1">
                          <a:solidFill>
                            <a:srgbClr val="FFFFFF"/>
                          </a:solidFill>
                          <a:uFill>
                            <a:solidFill>
                              <a:srgbClr val="FFFFFF"/>
                            </a:solidFill>
                          </a:uFill>
                          <a:latin typeface="Calibri"/>
                        </a:rPr>
                        <a:t>MM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Cache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Block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bits in PA</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Directory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No. of Comparator</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128KB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16KB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256B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32GB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32KB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347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512KB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7</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16GB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4KB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64MB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365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512KB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7</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Set- Associative Mapping</a:t>
            </a:r>
          </a:p>
        </p:txBody>
      </p:sp>
      <p:graphicFrame>
        <p:nvGraphicFramePr>
          <p:cNvPr id="547" name="Table 2"/>
          <p:cNvGraphicFramePr/>
          <p:nvPr/>
        </p:nvGraphicFramePr>
        <p:xfrm>
          <a:off x="285840" y="1130760"/>
          <a:ext cx="8715240" cy="5324760"/>
        </p:xfrm>
        <a:graphic>
          <a:graphicData uri="http://schemas.openxmlformats.org/drawingml/2006/table">
            <a:tbl>
              <a:tblPr/>
              <a:tblGrid>
                <a:gridCol w="1143000"/>
                <a:gridCol w="1214280"/>
                <a:gridCol w="1285560"/>
                <a:gridCol w="1214280"/>
                <a:gridCol w="1214280"/>
                <a:gridCol w="1397880"/>
                <a:gridCol w="1245960"/>
              </a:tblGrid>
              <a:tr h="902160">
                <a:tc>
                  <a:txBody>
                    <a:bodyPr/>
                    <a:lstStyle/>
                    <a:p>
                      <a:pPr algn="ctr">
                        <a:lnSpc>
                          <a:spcPct val="100000"/>
                        </a:lnSpc>
                      </a:pPr>
                      <a:r>
                        <a:rPr lang="en-US" sz="1800" b="1" strike="noStrike" spc="-1">
                          <a:solidFill>
                            <a:srgbClr val="FFFFFF"/>
                          </a:solidFill>
                          <a:uFill>
                            <a:solidFill>
                              <a:srgbClr val="FFFFFF"/>
                            </a:solidFill>
                          </a:uFill>
                          <a:latin typeface="Calibri"/>
                        </a:rPr>
                        <a:t>MM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Cache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Block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bits in PA</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Tag Directory Size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No. of Comparator</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c>
                  <a:txBody>
                    <a:bodyPr/>
                    <a:lstStyle/>
                    <a:p>
                      <a:pPr algn="ctr">
                        <a:lnSpc>
                          <a:spcPct val="100000"/>
                        </a:lnSpc>
                      </a:pPr>
                      <a:r>
                        <a:rPr lang="en-US" sz="1800" b="1" strike="noStrike" spc="-1">
                          <a:solidFill>
                            <a:srgbClr val="FFFFFF"/>
                          </a:solidFill>
                          <a:uFill>
                            <a:solidFill>
                              <a:srgbClr val="FFFFFF"/>
                            </a:solidFill>
                          </a:uFill>
                          <a:latin typeface="Calibri"/>
                        </a:rPr>
                        <a:t>Set- Associative</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9BBB59"/>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128KB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16KB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256B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2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EE6D1"/>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32GB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32KB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4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347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512KB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7</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8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16GB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4KB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4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r h="734760">
                <a:tc>
                  <a:txBody>
                    <a:bodyPr/>
                    <a:lstStyle/>
                    <a:p>
                      <a:pPr algn="ctr">
                        <a:lnSpc>
                          <a:spcPct val="100000"/>
                        </a:lnSpc>
                      </a:pPr>
                      <a:r>
                        <a:rPr lang="en-US" sz="1800" b="0" strike="noStrike" spc="-1">
                          <a:solidFill>
                            <a:srgbClr val="000000"/>
                          </a:solidFill>
                          <a:uFill>
                            <a:solidFill>
                              <a:srgbClr val="FFFFFF"/>
                            </a:solidFill>
                          </a:uFill>
                          <a:latin typeface="Calibri"/>
                        </a:rPr>
                        <a:t>64MB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10</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c>
                  <a:txBody>
                    <a:bodyPr/>
                    <a:lstStyle/>
                    <a:p>
                      <a:pPr algn="ctr">
                        <a:lnSpc>
                          <a:spcPct val="100000"/>
                        </a:lnSpc>
                      </a:pPr>
                      <a:r>
                        <a:rPr lang="en-US" sz="1800" b="0" strike="noStrike" spc="-1">
                          <a:solidFill>
                            <a:srgbClr val="000000"/>
                          </a:solidFill>
                          <a:uFill>
                            <a:solidFill>
                              <a:srgbClr val="FFFFFF"/>
                            </a:solidFill>
                          </a:uFill>
                          <a:latin typeface="Calibri"/>
                        </a:rPr>
                        <a:t>4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EE6D1"/>
                    </a:solidFill>
                  </a:tcPr>
                </a:tc>
              </a:tr>
              <a:tr h="7365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512KB</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7</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c>
                  <a:txBody>
                    <a:bodyPr/>
                    <a:lstStyle/>
                    <a:p>
                      <a:pPr algn="ctr">
                        <a:lnSpc>
                          <a:spcPct val="100000"/>
                        </a:lnSpc>
                      </a:pPr>
                      <a:r>
                        <a:rPr lang="en-US" sz="1800" b="0" strike="noStrike" spc="-1">
                          <a:solidFill>
                            <a:srgbClr val="000000"/>
                          </a:solidFill>
                          <a:uFill>
                            <a:solidFill>
                              <a:srgbClr val="FFFFFF"/>
                            </a:solidFill>
                          </a:uFill>
                          <a:latin typeface="Calibri"/>
                        </a:rPr>
                        <a:t>8 way</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FF3E9"/>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49" name="Picture 2"/>
          <p:cNvPicPr/>
          <p:nvPr/>
        </p:nvPicPr>
        <p:blipFill>
          <a:blip r:embed="rId2"/>
          <a:stretch/>
        </p:blipFill>
        <p:spPr>
          <a:xfrm>
            <a:off x="428760" y="2143080"/>
            <a:ext cx="7857720" cy="3652560"/>
          </a:xfrm>
          <a:prstGeom prst="rect">
            <a:avLst/>
          </a:prstGeom>
          <a:ln w="9360">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51" name="Picture 2"/>
          <p:cNvPicPr/>
          <p:nvPr/>
        </p:nvPicPr>
        <p:blipFill>
          <a:blip r:embed="rId2"/>
          <a:stretch/>
        </p:blipFill>
        <p:spPr>
          <a:xfrm>
            <a:off x="714240" y="1857240"/>
            <a:ext cx="7572240" cy="3571560"/>
          </a:xfrm>
          <a:prstGeom prst="rect">
            <a:avLst/>
          </a:prstGeom>
          <a:ln w="9360">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53" name="Picture 2"/>
          <p:cNvPicPr/>
          <p:nvPr/>
        </p:nvPicPr>
        <p:blipFill>
          <a:blip r:embed="rId2"/>
          <a:stretch/>
        </p:blipFill>
        <p:spPr>
          <a:xfrm>
            <a:off x="642960" y="1500120"/>
            <a:ext cx="7643520" cy="4652640"/>
          </a:xfrm>
          <a:prstGeom prst="rect">
            <a:avLst/>
          </a:prstGeom>
          <a:ln w="9360">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xtShape 1"/>
          <p:cNvSpPr txBox="1"/>
          <p:nvPr/>
        </p:nvSpPr>
        <p:spPr>
          <a:xfrm>
            <a:off x="457200" y="342144"/>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Unified v Split Caches</a:t>
            </a:r>
          </a:p>
        </p:txBody>
      </p:sp>
      <p:sp>
        <p:nvSpPr>
          <p:cNvPr id="555" name="TextShape 2"/>
          <p:cNvSpPr txBox="1"/>
          <p:nvPr/>
        </p:nvSpPr>
        <p:spPr>
          <a:xfrm>
            <a:off x="457200" y="1600200"/>
            <a:ext cx="8229240" cy="4525560"/>
          </a:xfrm>
          <a:prstGeom prst="rect">
            <a:avLst/>
          </a:prstGeom>
          <a:noFill/>
          <a:ln>
            <a:noFill/>
          </a:ln>
        </p:spPr>
        <p:txBody>
          <a:bodyPr>
            <a:normAutofit lnSpcReduction="10000"/>
          </a:bodyPr>
          <a:lstStyle/>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One cache for data and instructions or two, one for data and one for instructions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Advantages of unified cache</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Higher hit rate</a:t>
            </a:r>
          </a:p>
          <a:p>
            <a:pPr marL="1143000" lvl="2" indent="-228240">
              <a:lnSpc>
                <a:spcPct val="100000"/>
              </a:lnSpc>
              <a:spcBef>
                <a:spcPts val="479"/>
              </a:spcBef>
              <a:buClr>
                <a:srgbClr val="000000"/>
              </a:buClr>
              <a:buFont typeface="Arial"/>
              <a:buChar char="•"/>
            </a:pPr>
            <a:r>
              <a:rPr lang="en-US" sz="2400" b="0" strike="noStrike" spc="-1">
                <a:solidFill>
                  <a:srgbClr val="000000"/>
                </a:solidFill>
                <a:uFill>
                  <a:solidFill>
                    <a:srgbClr val="FFFFFF"/>
                  </a:solidFill>
                </a:uFill>
                <a:latin typeface="Calibri"/>
              </a:rPr>
              <a:t>Balances load of instruction and data fetch</a:t>
            </a:r>
          </a:p>
          <a:p>
            <a:pPr marL="1143000" lvl="2" indent="-228240">
              <a:lnSpc>
                <a:spcPct val="100000"/>
              </a:lnSpc>
              <a:spcBef>
                <a:spcPts val="479"/>
              </a:spcBef>
              <a:buClr>
                <a:srgbClr val="000000"/>
              </a:buClr>
              <a:buFont typeface="Arial"/>
              <a:buChar char="•"/>
            </a:pPr>
            <a:r>
              <a:rPr lang="en-US" sz="2400" b="0" strike="noStrike" spc="-1">
                <a:solidFill>
                  <a:srgbClr val="000000"/>
                </a:solidFill>
                <a:uFill>
                  <a:solidFill>
                    <a:srgbClr val="FFFFFF"/>
                  </a:solidFill>
                </a:uFill>
                <a:latin typeface="Calibri"/>
              </a:rPr>
              <a:t>Only one cache to design &amp; implement</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Advantages of split cache</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Eliminates cache contention between instruction fetch/decode unit and execution unit</a:t>
            </a:r>
          </a:p>
          <a:p>
            <a:pPr marL="1143000" lvl="2" indent="-228240">
              <a:lnSpc>
                <a:spcPct val="100000"/>
              </a:lnSpc>
              <a:spcBef>
                <a:spcPts val="479"/>
              </a:spcBef>
              <a:buClr>
                <a:srgbClr val="000000"/>
              </a:buClr>
              <a:buFont typeface="Arial"/>
              <a:buChar char="•"/>
            </a:pPr>
            <a:r>
              <a:rPr lang="en-US" sz="2400" b="0" strike="noStrike" spc="-1">
                <a:solidFill>
                  <a:srgbClr val="000000"/>
                </a:solidFill>
                <a:uFill>
                  <a:solidFill>
                    <a:srgbClr val="FFFFFF"/>
                  </a:solidFill>
                </a:uFill>
                <a:latin typeface="Calibri"/>
              </a:rPr>
              <a:t>Important in pipelining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extShape 1"/>
          <p:cNvSpPr txBox="1"/>
          <p:nvPr/>
        </p:nvSpPr>
        <p:spPr>
          <a:xfrm>
            <a:off x="1376280" y="198360"/>
            <a:ext cx="754812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Logical vs. Physical Address Space</a:t>
            </a:r>
          </a:p>
        </p:txBody>
      </p:sp>
      <p:sp>
        <p:nvSpPr>
          <p:cNvPr id="557" name="TextShape 2"/>
          <p:cNvSpPr txBox="1"/>
          <p:nvPr/>
        </p:nvSpPr>
        <p:spPr>
          <a:xfrm>
            <a:off x="873000" y="1236600"/>
            <a:ext cx="7127640" cy="4468320"/>
          </a:xfrm>
          <a:prstGeom prst="rect">
            <a:avLst/>
          </a:prstGeom>
          <a:noFill/>
          <a:ln>
            <a:noFill/>
          </a:ln>
        </p:spPr>
        <p:txBody>
          <a:bodyPr>
            <a:normAutofit fontScale="70000" lnSpcReduction="20000"/>
          </a:bodyPr>
          <a:lstStyle/>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The concept of a logical address space that is bound to a separate </a:t>
            </a:r>
            <a:r>
              <a:rPr lang="en-US" sz="3200" b="1" strike="noStrike" spc="-1">
                <a:solidFill>
                  <a:srgbClr val="3366FF"/>
                </a:solidFill>
                <a:uFill>
                  <a:solidFill>
                    <a:srgbClr val="FFFFFF"/>
                  </a:solidFill>
                </a:uFill>
                <a:latin typeface="Calibri"/>
              </a:rPr>
              <a:t>physical address space</a:t>
            </a:r>
            <a:r>
              <a:rPr lang="en-US" sz="3200" b="0" strike="noStrike" spc="-1">
                <a:solidFill>
                  <a:srgbClr val="3366FF"/>
                </a:solidFill>
                <a:uFill>
                  <a:solidFill>
                    <a:srgbClr val="FFFFFF"/>
                  </a:solidFill>
                </a:uFill>
                <a:latin typeface="Calibri"/>
              </a:rPr>
              <a:t> </a:t>
            </a:r>
            <a:r>
              <a:rPr lang="en-US" sz="3200" b="0" strike="noStrike" spc="-1">
                <a:solidFill>
                  <a:srgbClr val="000000"/>
                </a:solidFill>
                <a:uFill>
                  <a:solidFill>
                    <a:srgbClr val="FFFFFF"/>
                  </a:solidFill>
                </a:uFill>
                <a:latin typeface="Calibri"/>
              </a:rPr>
              <a:t>is central to proper memory management</a:t>
            </a:r>
          </a:p>
          <a:p>
            <a:pPr marL="743040" lvl="1" indent="-285480">
              <a:lnSpc>
                <a:spcPct val="100000"/>
              </a:lnSpc>
              <a:spcBef>
                <a:spcPts val="561"/>
              </a:spcBef>
              <a:buClr>
                <a:srgbClr val="3366FF"/>
              </a:buClr>
              <a:buFont typeface="Arial"/>
              <a:buChar char="–"/>
            </a:pPr>
            <a:r>
              <a:rPr lang="en-US" sz="2800" b="1" strike="noStrike" spc="-1">
                <a:solidFill>
                  <a:srgbClr val="3366FF"/>
                </a:solidFill>
                <a:uFill>
                  <a:solidFill>
                    <a:srgbClr val="FFFFFF"/>
                  </a:solidFill>
                </a:uFill>
                <a:latin typeface="Calibri"/>
              </a:rPr>
              <a:t>Logical address</a:t>
            </a:r>
            <a:r>
              <a:rPr lang="en-US" sz="2800" b="0" strike="noStrike" spc="-1">
                <a:solidFill>
                  <a:srgbClr val="3366FF"/>
                </a:solidFill>
                <a:uFill>
                  <a:solidFill>
                    <a:srgbClr val="FFFFFF"/>
                  </a:solidFill>
                </a:uFill>
                <a:latin typeface="Calibri"/>
              </a:rPr>
              <a:t> </a:t>
            </a:r>
            <a:r>
              <a:rPr lang="en-US" sz="2800" b="0" strike="noStrike" spc="-1">
                <a:solidFill>
                  <a:srgbClr val="000000"/>
                </a:solidFill>
                <a:uFill>
                  <a:solidFill>
                    <a:srgbClr val="FFFFFF"/>
                  </a:solidFill>
                </a:uFill>
                <a:latin typeface="Calibri"/>
              </a:rPr>
              <a:t>– generated by the CPU; also referred to as </a:t>
            </a:r>
            <a:r>
              <a:rPr lang="en-US" sz="2800" b="1" strike="noStrike" spc="-1">
                <a:solidFill>
                  <a:srgbClr val="3366FF"/>
                </a:solidFill>
                <a:uFill>
                  <a:solidFill>
                    <a:srgbClr val="FFFFFF"/>
                  </a:solidFill>
                </a:uFill>
                <a:latin typeface="Calibri"/>
              </a:rPr>
              <a:t>virtual address</a:t>
            </a:r>
            <a:endParaRPr lang="en-US" sz="2800" b="0" strike="noStrike" spc="-1">
              <a:solidFill>
                <a:srgbClr val="000000"/>
              </a:solidFill>
              <a:uFill>
                <a:solidFill>
                  <a:srgbClr val="FFFFFF"/>
                </a:solidFill>
              </a:uFill>
              <a:latin typeface="Calibri"/>
            </a:endParaRPr>
          </a:p>
          <a:p>
            <a:pPr marL="743040" lvl="1" indent="-285480">
              <a:lnSpc>
                <a:spcPct val="100000"/>
              </a:lnSpc>
              <a:spcBef>
                <a:spcPts val="561"/>
              </a:spcBef>
              <a:buClr>
                <a:srgbClr val="3366FF"/>
              </a:buClr>
              <a:buFont typeface="Arial"/>
              <a:buChar char="–"/>
            </a:pPr>
            <a:r>
              <a:rPr lang="en-US" sz="2800" b="1" strike="noStrike" spc="-1">
                <a:solidFill>
                  <a:srgbClr val="3366FF"/>
                </a:solidFill>
                <a:uFill>
                  <a:solidFill>
                    <a:srgbClr val="FFFFFF"/>
                  </a:solidFill>
                </a:uFill>
                <a:latin typeface="Calibri"/>
              </a:rPr>
              <a:t>Physical address</a:t>
            </a:r>
            <a:r>
              <a:rPr lang="en-US" sz="2800" b="0" strike="noStrike" spc="-1">
                <a:solidFill>
                  <a:srgbClr val="3366FF"/>
                </a:solidFill>
                <a:uFill>
                  <a:solidFill>
                    <a:srgbClr val="FFFFFF"/>
                  </a:solidFill>
                </a:uFill>
                <a:latin typeface="Calibri"/>
              </a:rPr>
              <a:t> </a:t>
            </a:r>
            <a:r>
              <a:rPr lang="en-US" sz="2800" b="0" strike="noStrike" spc="-1">
                <a:solidFill>
                  <a:srgbClr val="000000"/>
                </a:solidFill>
                <a:uFill>
                  <a:solidFill>
                    <a:srgbClr val="FFFFFF"/>
                  </a:solidFill>
                </a:uFill>
                <a:latin typeface="Calibri"/>
              </a:rPr>
              <a:t>– address seen by the memory unit</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Logical and physical addresses are the same in compile-time and load-time address-binding schemes; logical (virtual) and physical addresses differ in execution-time address-binding scheme</a:t>
            </a:r>
          </a:p>
          <a:p>
            <a:pPr marL="343080" indent="-342720">
              <a:lnSpc>
                <a:spcPct val="100000"/>
              </a:lnSpc>
              <a:spcBef>
                <a:spcPts val="641"/>
              </a:spcBef>
              <a:buClr>
                <a:srgbClr val="3366FF"/>
              </a:buClr>
              <a:buFont typeface="Arial"/>
              <a:buChar char="•"/>
            </a:pPr>
            <a:r>
              <a:rPr lang="en-US" sz="3200" b="1" strike="noStrike" spc="-1">
                <a:solidFill>
                  <a:srgbClr val="3366FF"/>
                </a:solidFill>
                <a:uFill>
                  <a:solidFill>
                    <a:srgbClr val="FFFFFF"/>
                  </a:solidFill>
                </a:uFill>
                <a:latin typeface="Calibri"/>
              </a:rPr>
              <a:t>Logical address space </a:t>
            </a:r>
            <a:r>
              <a:rPr lang="en-US" sz="3200" b="0" strike="noStrike" spc="-1">
                <a:solidFill>
                  <a:srgbClr val="000000"/>
                </a:solidFill>
                <a:uFill>
                  <a:solidFill>
                    <a:srgbClr val="FFFFFF"/>
                  </a:solidFill>
                </a:uFill>
                <a:latin typeface="Calibri"/>
              </a:rPr>
              <a:t>is the set of all logical addresses generated by a program</a:t>
            </a:r>
          </a:p>
          <a:p>
            <a:pPr marL="343080" indent="-342720">
              <a:lnSpc>
                <a:spcPct val="100000"/>
              </a:lnSpc>
              <a:spcBef>
                <a:spcPts val="641"/>
              </a:spcBef>
              <a:buClr>
                <a:srgbClr val="3366FF"/>
              </a:buClr>
              <a:buFont typeface="Arial"/>
              <a:buChar char="•"/>
            </a:pPr>
            <a:r>
              <a:rPr lang="en-US" sz="3200" b="1" strike="noStrike" spc="-1">
                <a:solidFill>
                  <a:srgbClr val="3366FF"/>
                </a:solidFill>
                <a:uFill>
                  <a:solidFill>
                    <a:srgbClr val="FFFFFF"/>
                  </a:solidFill>
                </a:uFill>
                <a:latin typeface="Calibri"/>
              </a:rPr>
              <a:t>Physical address space </a:t>
            </a:r>
            <a:r>
              <a:rPr lang="en-US" sz="3200" b="0" strike="noStrike" spc="-1">
                <a:solidFill>
                  <a:srgbClr val="000000"/>
                </a:solidFill>
                <a:uFill>
                  <a:solidFill>
                    <a:srgbClr val="FFFFFF"/>
                  </a:solidFill>
                </a:uFill>
                <a:latin typeface="Calibri"/>
              </a:rPr>
              <a:t>is the set of all physical addresses generated by a program</a:t>
            </a:r>
          </a:p>
          <a:p>
            <a:pPr>
              <a:lnSpc>
                <a:spcPct val="100000"/>
              </a:lnSpc>
              <a:spcBef>
                <a:spcPts val="641"/>
              </a:spcBef>
            </a:pPr>
            <a:endParaRPr lang="en-US" sz="3200" b="0" strike="noStrike" spc="-1">
              <a:solidFill>
                <a:srgbClr val="000000"/>
              </a:solidFill>
              <a:uFill>
                <a:solidFill>
                  <a:srgbClr val="FFFFFF"/>
                </a:solidFill>
              </a:uFill>
              <a:latin typeface="Calibri"/>
            </a:endParaRPr>
          </a:p>
          <a:p>
            <a:pPr>
              <a:lnSpc>
                <a:spcPct val="100000"/>
              </a:lnSpc>
              <a:spcBef>
                <a:spcPts val="641"/>
              </a:spcBef>
            </a:pPr>
            <a:endParaRPr lang="en-US" sz="32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57200" y="152280"/>
            <a:ext cx="822924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Paging</a:t>
            </a:r>
          </a:p>
        </p:txBody>
      </p:sp>
      <p:sp>
        <p:nvSpPr>
          <p:cNvPr id="559" name="TextShape 2"/>
          <p:cNvSpPr txBox="1"/>
          <p:nvPr/>
        </p:nvSpPr>
        <p:spPr>
          <a:xfrm>
            <a:off x="893880" y="1128600"/>
            <a:ext cx="7183080" cy="4766760"/>
          </a:xfrm>
          <a:prstGeom prst="rect">
            <a:avLst/>
          </a:prstGeom>
          <a:noFill/>
          <a:ln>
            <a:noFill/>
          </a:ln>
        </p:spPr>
        <p:txBody>
          <a:bodyPr>
            <a:normAutofit fontScale="62500" lnSpcReduction="20000"/>
          </a:bodyPr>
          <a:lstStyle/>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Physical  address space of a process can be noncontiguous; process is allocated physical memory whenever the latter is available</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Avoids external fragmentation</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Avoids problem of varying sized memory chunks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Divide physical memory into fixed-sized blocks called </a:t>
            </a:r>
            <a:r>
              <a:rPr lang="en-US" sz="3200" b="1" strike="noStrike" spc="-1">
                <a:solidFill>
                  <a:srgbClr val="3366FF"/>
                </a:solidFill>
                <a:uFill>
                  <a:solidFill>
                    <a:srgbClr val="FFFFFF"/>
                  </a:solidFill>
                </a:uFill>
                <a:latin typeface="Calibri"/>
              </a:rPr>
              <a:t>frames</a:t>
            </a:r>
            <a:endParaRPr lang="en-US" sz="3200" b="0" strike="noStrike" spc="-1">
              <a:solidFill>
                <a:srgbClr val="000000"/>
              </a:solidFill>
              <a:uFill>
                <a:solidFill>
                  <a:srgbClr val="FFFFFF"/>
                </a:solidFill>
              </a:uFill>
              <a:latin typeface="Calibri"/>
            </a:endParaRP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Size is power of 2, between 512 bytes and 16 Mbytes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Divide logical memory into blocks of same size called </a:t>
            </a:r>
            <a:r>
              <a:rPr lang="en-US" sz="3200" b="1" strike="noStrike" spc="-1">
                <a:solidFill>
                  <a:srgbClr val="3366FF"/>
                </a:solidFill>
                <a:uFill>
                  <a:solidFill>
                    <a:srgbClr val="FFFFFF"/>
                  </a:solidFill>
                </a:uFill>
                <a:latin typeface="Calibri"/>
              </a:rPr>
              <a:t>pages</a:t>
            </a:r>
            <a:endParaRPr lang="en-US" sz="3200" b="0" strike="noStrike" spc="-1">
              <a:solidFill>
                <a:srgbClr val="000000"/>
              </a:solidFill>
              <a:uFill>
                <a:solidFill>
                  <a:srgbClr val="FFFFFF"/>
                </a:solidFill>
              </a:uFill>
              <a:latin typeface="Calibri"/>
            </a:endParaRP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Keep track of all free frames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To run a program of size </a:t>
            </a:r>
            <a:r>
              <a:rPr lang="en-US" sz="3200" b="1" i="1" strike="noStrike" spc="-1">
                <a:solidFill>
                  <a:srgbClr val="000000"/>
                </a:solidFill>
                <a:uFill>
                  <a:solidFill>
                    <a:srgbClr val="FFFFFF"/>
                  </a:solidFill>
                </a:uFill>
                <a:latin typeface="Calibri"/>
              </a:rPr>
              <a:t>N</a:t>
            </a:r>
            <a:r>
              <a:rPr lang="en-US" sz="3200" b="0" i="1" strike="noStrike" spc="-1">
                <a:solidFill>
                  <a:srgbClr val="000000"/>
                </a:solidFill>
                <a:uFill>
                  <a:solidFill>
                    <a:srgbClr val="FFFFFF"/>
                  </a:solidFill>
                </a:uFill>
                <a:latin typeface="Calibri"/>
              </a:rPr>
              <a:t> </a:t>
            </a:r>
            <a:r>
              <a:rPr lang="en-US" sz="3200" b="0" strike="noStrike" spc="-1">
                <a:solidFill>
                  <a:srgbClr val="000000"/>
                </a:solidFill>
                <a:uFill>
                  <a:solidFill>
                    <a:srgbClr val="FFFFFF"/>
                  </a:solidFill>
                </a:uFill>
                <a:latin typeface="Calibri"/>
              </a:rPr>
              <a:t>pages, need to find </a:t>
            </a:r>
            <a:r>
              <a:rPr lang="en-US" sz="3200" b="1" i="1" strike="noStrike" spc="-1">
                <a:solidFill>
                  <a:srgbClr val="000000"/>
                </a:solidFill>
                <a:uFill>
                  <a:solidFill>
                    <a:srgbClr val="FFFFFF"/>
                  </a:solidFill>
                </a:uFill>
                <a:latin typeface="Calibri"/>
              </a:rPr>
              <a:t>N</a:t>
            </a:r>
            <a:r>
              <a:rPr lang="en-US" sz="3200" b="0" strike="noStrike" spc="-1">
                <a:solidFill>
                  <a:srgbClr val="000000"/>
                </a:solidFill>
                <a:uFill>
                  <a:solidFill>
                    <a:srgbClr val="FFFFFF"/>
                  </a:solidFill>
                </a:uFill>
                <a:latin typeface="Calibri"/>
              </a:rPr>
              <a:t> free frames and load program</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Set up a </a:t>
            </a:r>
            <a:r>
              <a:rPr lang="en-US" sz="3200" b="1" strike="noStrike" spc="-1">
                <a:solidFill>
                  <a:srgbClr val="3366FF"/>
                </a:solidFill>
                <a:uFill>
                  <a:solidFill>
                    <a:srgbClr val="FFFFFF"/>
                  </a:solidFill>
                </a:uFill>
                <a:latin typeface="Calibri"/>
              </a:rPr>
              <a:t>page table</a:t>
            </a:r>
            <a:r>
              <a:rPr lang="en-US" sz="3200" b="0" strike="noStrike" spc="-1">
                <a:solidFill>
                  <a:srgbClr val="000000"/>
                </a:solidFill>
                <a:uFill>
                  <a:solidFill>
                    <a:srgbClr val="FFFFFF"/>
                  </a:solidFill>
                </a:uFill>
                <a:latin typeface="Calibri"/>
              </a:rPr>
              <a:t> to translate logical to physical addresses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Backing store likewise split into pages</a:t>
            </a:r>
          </a:p>
          <a:p>
            <a:pPr marL="343080" indent="-34272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Still have Internal fragmentation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Memory Hierarchy</a:t>
            </a:r>
            <a:endParaRPr lang="en-US" sz="4400" b="0" strike="noStrike" spc="-1">
              <a:solidFill>
                <a:srgbClr val="000000"/>
              </a:solidFill>
              <a:uFill>
                <a:solidFill>
                  <a:srgbClr val="FFFFFF"/>
                </a:solidFill>
              </a:uFill>
              <a:latin typeface="Calibri"/>
            </a:endParaRPr>
          </a:p>
        </p:txBody>
      </p:sp>
      <p:sp>
        <p:nvSpPr>
          <p:cNvPr id="131" name="TextShape 2"/>
          <p:cNvSpPr txBox="1"/>
          <p:nvPr/>
        </p:nvSpPr>
        <p:spPr>
          <a:xfrm>
            <a:off x="457200" y="1600200"/>
            <a:ext cx="8229240" cy="4525560"/>
          </a:xfrm>
          <a:prstGeom prst="rect">
            <a:avLst/>
          </a:prstGeom>
          <a:noFill/>
          <a:ln>
            <a:noFill/>
          </a:ln>
        </p:spPr>
        <p:txBody>
          <a:bodyPr/>
          <a:lstStyle/>
          <a:p>
            <a:endParaRPr lang="en-US" sz="3200" b="0" strike="noStrike" spc="-1">
              <a:solidFill>
                <a:srgbClr val="000000"/>
              </a:solidFill>
              <a:uFill>
                <a:solidFill>
                  <a:srgbClr val="FFFFFF"/>
                </a:solidFill>
              </a:uFill>
              <a:latin typeface="Calibri"/>
            </a:endParaRPr>
          </a:p>
        </p:txBody>
      </p:sp>
      <p:sp>
        <p:nvSpPr>
          <p:cNvPr id="132" name="CustomShape 3"/>
          <p:cNvSpPr/>
          <p:nvPr/>
        </p:nvSpPr>
        <p:spPr>
          <a:xfrm>
            <a:off x="461880" y="1568520"/>
            <a:ext cx="8529120" cy="5136840"/>
          </a:xfrm>
          <a:prstGeom prst="rect">
            <a:avLst/>
          </a:prstGeom>
          <a:solidFill>
            <a:srgbClr val="B9CDE5"/>
          </a:solidFill>
          <a:ln w="12600">
            <a:noFill/>
          </a:ln>
        </p:spPr>
        <p:style>
          <a:lnRef idx="0">
            <a:scrgbClr r="0" g="0" b="0"/>
          </a:lnRef>
          <a:fillRef idx="0">
            <a:scrgbClr r="0" g="0" b="0"/>
          </a:fillRef>
          <a:effectRef idx="0">
            <a:scrgbClr r="0" g="0" b="0"/>
          </a:effectRef>
          <a:fontRef idx="minor"/>
        </p:style>
      </p:sp>
      <p:sp>
        <p:nvSpPr>
          <p:cNvPr id="133" name="CustomShape 4"/>
          <p:cNvSpPr/>
          <p:nvPr/>
        </p:nvSpPr>
        <p:spPr>
          <a:xfrm>
            <a:off x="1393920" y="1657440"/>
            <a:ext cx="1928520" cy="1833120"/>
          </a:xfrm>
          <a:prstGeom prst="rect">
            <a:avLst/>
          </a:prstGeom>
          <a:noFill/>
          <a:ln>
            <a:noFill/>
          </a:ln>
        </p:spPr>
        <p:style>
          <a:lnRef idx="0">
            <a:scrgbClr r="0" g="0" b="0"/>
          </a:lnRef>
          <a:fillRef idx="0">
            <a:scrgbClr r="0" g="0" b="0"/>
          </a:fillRef>
          <a:effectRef idx="0">
            <a:scrgbClr r="0" g="0" b="0"/>
          </a:effectRef>
          <a:fontRef idx="minor"/>
        </p:style>
      </p:sp>
      <p:sp>
        <p:nvSpPr>
          <p:cNvPr id="134" name="CustomShape 5"/>
          <p:cNvSpPr/>
          <p:nvPr/>
        </p:nvSpPr>
        <p:spPr>
          <a:xfrm>
            <a:off x="1393920" y="1657440"/>
            <a:ext cx="1928520" cy="183312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35" name="CustomShape 6"/>
          <p:cNvSpPr/>
          <p:nvPr/>
        </p:nvSpPr>
        <p:spPr>
          <a:xfrm>
            <a:off x="1736640" y="2822400"/>
            <a:ext cx="1240920" cy="43920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136" name="CustomShape 7"/>
          <p:cNvSpPr/>
          <p:nvPr/>
        </p:nvSpPr>
        <p:spPr>
          <a:xfrm>
            <a:off x="1736640" y="2822400"/>
            <a:ext cx="1240920" cy="43920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37" name="CustomShape 8"/>
          <p:cNvSpPr/>
          <p:nvPr/>
        </p:nvSpPr>
        <p:spPr>
          <a:xfrm>
            <a:off x="2328840" y="3281400"/>
            <a:ext cx="56880" cy="132840"/>
          </a:xfrm>
          <a:custGeom>
            <a:avLst/>
            <a:gdLst/>
            <a:ahLst/>
            <a:cxnLst/>
            <a:rect l="l" t="t" r="r" b="b"/>
            <a:pathLst>
              <a:path w="3" h="7">
                <a:moveTo>
                  <a:pt x="3" y="7"/>
                </a:moveTo>
                <a:lnTo>
                  <a:pt x="1" y="0"/>
                </a:lnTo>
                <a:lnTo>
                  <a:pt x="0" y="7"/>
                </a:lnTo>
                <a:lnTo>
                  <a:pt x="1" y="7"/>
                </a:lnTo>
                <a:lnTo>
                  <a:pt x="3" y="7"/>
                </a:lnTo>
              </a:path>
            </a:pathLst>
          </a:custGeom>
          <a:noFill/>
          <a:ln w="19080">
            <a:solidFill>
              <a:srgbClr val="00FFFF"/>
            </a:solidFill>
            <a:round/>
          </a:ln>
        </p:spPr>
        <p:style>
          <a:lnRef idx="0">
            <a:scrgbClr r="0" g="0" b="0"/>
          </a:lnRef>
          <a:fillRef idx="0">
            <a:scrgbClr r="0" g="0" b="0"/>
          </a:fillRef>
          <a:effectRef idx="0">
            <a:scrgbClr r="0" g="0" b="0"/>
          </a:effectRef>
          <a:fontRef idx="minor"/>
        </p:style>
      </p:sp>
      <p:sp>
        <p:nvSpPr>
          <p:cNvPr id="138" name="CustomShape 9"/>
          <p:cNvSpPr/>
          <p:nvPr/>
        </p:nvSpPr>
        <p:spPr>
          <a:xfrm>
            <a:off x="2328840" y="3281400"/>
            <a:ext cx="56880" cy="132840"/>
          </a:xfrm>
          <a:custGeom>
            <a:avLst/>
            <a:gdLst/>
            <a:ahLst/>
            <a:cxnLst/>
            <a:rect l="l" t="t" r="r" b="b"/>
            <a:pathLst>
              <a:path w="36" h="84">
                <a:moveTo>
                  <a:pt x="36" y="84"/>
                </a:moveTo>
                <a:lnTo>
                  <a:pt x="12" y="0"/>
                </a:lnTo>
                <a:lnTo>
                  <a:pt x="0" y="84"/>
                </a:lnTo>
                <a:lnTo>
                  <a:pt x="12" y="84"/>
                </a:lnTo>
                <a:lnTo>
                  <a:pt x="36" y="84"/>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39" name="CustomShape 10"/>
          <p:cNvSpPr/>
          <p:nvPr/>
        </p:nvSpPr>
        <p:spPr>
          <a:xfrm>
            <a:off x="2328840" y="3673440"/>
            <a:ext cx="56880" cy="114120"/>
          </a:xfrm>
          <a:custGeom>
            <a:avLst/>
            <a:gdLst/>
            <a:ahLst/>
            <a:cxnLst/>
            <a:rect l="l" t="t" r="r" b="b"/>
            <a:pathLst>
              <a:path w="3" h="6">
                <a:moveTo>
                  <a:pt x="0" y="0"/>
                </a:moveTo>
                <a:lnTo>
                  <a:pt x="1" y="6"/>
                </a:lnTo>
                <a:lnTo>
                  <a:pt x="3" y="0"/>
                </a:lnTo>
                <a:lnTo>
                  <a:pt x="1" y="0"/>
                </a:lnTo>
                <a:lnTo>
                  <a:pt x="0" y="0"/>
                </a:lnTo>
              </a:path>
            </a:pathLst>
          </a:custGeom>
          <a:noFill/>
          <a:ln w="19080">
            <a:solidFill>
              <a:srgbClr val="00FFFF"/>
            </a:solidFill>
            <a:round/>
          </a:ln>
        </p:spPr>
        <p:style>
          <a:lnRef idx="0">
            <a:scrgbClr r="0" g="0" b="0"/>
          </a:lnRef>
          <a:fillRef idx="0">
            <a:scrgbClr r="0" g="0" b="0"/>
          </a:fillRef>
          <a:effectRef idx="0">
            <a:scrgbClr r="0" g="0" b="0"/>
          </a:effectRef>
          <a:fontRef idx="minor"/>
        </p:style>
      </p:sp>
      <p:sp>
        <p:nvSpPr>
          <p:cNvPr id="140" name="CustomShape 11"/>
          <p:cNvSpPr/>
          <p:nvPr/>
        </p:nvSpPr>
        <p:spPr>
          <a:xfrm>
            <a:off x="2328840" y="3673440"/>
            <a:ext cx="56880" cy="114120"/>
          </a:xfrm>
          <a:custGeom>
            <a:avLst/>
            <a:gdLst/>
            <a:ahLst/>
            <a:cxnLst/>
            <a:rect l="l" t="t" r="r" b="b"/>
            <a:pathLst>
              <a:path w="36" h="72">
                <a:moveTo>
                  <a:pt x="0" y="0"/>
                </a:moveTo>
                <a:lnTo>
                  <a:pt x="12" y="72"/>
                </a:lnTo>
                <a:lnTo>
                  <a:pt x="36" y="0"/>
                </a:lnTo>
                <a:lnTo>
                  <a:pt x="12" y="0"/>
                </a:lnTo>
                <a:lnTo>
                  <a:pt x="0" y="0"/>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41" name="Line 12"/>
          <p:cNvSpPr/>
          <p:nvPr/>
        </p:nvSpPr>
        <p:spPr>
          <a:xfrm flipV="1">
            <a:off x="2358720" y="3414600"/>
            <a:ext cx="1800" cy="2556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42" name="CustomShape 13"/>
          <p:cNvSpPr/>
          <p:nvPr/>
        </p:nvSpPr>
        <p:spPr>
          <a:xfrm>
            <a:off x="2328840" y="4691160"/>
            <a:ext cx="56880" cy="114120"/>
          </a:xfrm>
          <a:custGeom>
            <a:avLst/>
            <a:gdLst/>
            <a:ahLst/>
            <a:cxnLst/>
            <a:rect l="l" t="t" r="r" b="b"/>
            <a:pathLst>
              <a:path w="3" h="6">
                <a:moveTo>
                  <a:pt x="0" y="0"/>
                </a:moveTo>
                <a:lnTo>
                  <a:pt x="1" y="6"/>
                </a:lnTo>
                <a:lnTo>
                  <a:pt x="3" y="0"/>
                </a:lnTo>
                <a:lnTo>
                  <a:pt x="1" y="0"/>
                </a:lnTo>
                <a:lnTo>
                  <a:pt x="0" y="0"/>
                </a:lnTo>
              </a:path>
            </a:pathLst>
          </a:custGeom>
          <a:solidFill>
            <a:srgbClr val="000000"/>
          </a:solidFill>
          <a:ln w="19080">
            <a:solidFill>
              <a:srgbClr val="000000"/>
            </a:solidFill>
            <a:round/>
          </a:ln>
        </p:spPr>
        <p:style>
          <a:lnRef idx="0">
            <a:scrgbClr r="0" g="0" b="0"/>
          </a:lnRef>
          <a:fillRef idx="0">
            <a:scrgbClr r="0" g="0" b="0"/>
          </a:fillRef>
          <a:effectRef idx="0">
            <a:scrgbClr r="0" g="0" b="0"/>
          </a:effectRef>
          <a:fontRef idx="minor"/>
        </p:style>
      </p:sp>
      <p:sp>
        <p:nvSpPr>
          <p:cNvPr id="143" name="CustomShape 14"/>
          <p:cNvSpPr/>
          <p:nvPr/>
        </p:nvSpPr>
        <p:spPr>
          <a:xfrm>
            <a:off x="2328840" y="4691160"/>
            <a:ext cx="56880" cy="114120"/>
          </a:xfrm>
          <a:custGeom>
            <a:avLst/>
            <a:gdLst/>
            <a:ahLst/>
            <a:cxnLst/>
            <a:rect l="l" t="t" r="r" b="b"/>
            <a:pathLst>
              <a:path w="36" h="72">
                <a:moveTo>
                  <a:pt x="0" y="0"/>
                </a:moveTo>
                <a:lnTo>
                  <a:pt x="12" y="72"/>
                </a:lnTo>
                <a:lnTo>
                  <a:pt x="36" y="0"/>
                </a:lnTo>
                <a:lnTo>
                  <a:pt x="12" y="0"/>
                </a:lnTo>
                <a:lnTo>
                  <a:pt x="0" y="0"/>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44" name="Line 15"/>
          <p:cNvSpPr/>
          <p:nvPr/>
        </p:nvSpPr>
        <p:spPr>
          <a:xfrm flipV="1">
            <a:off x="2358720" y="4484520"/>
            <a:ext cx="1800" cy="20952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45" name="CustomShape 16"/>
          <p:cNvSpPr/>
          <p:nvPr/>
        </p:nvSpPr>
        <p:spPr>
          <a:xfrm>
            <a:off x="2328840" y="5753160"/>
            <a:ext cx="56880" cy="114120"/>
          </a:xfrm>
          <a:custGeom>
            <a:avLst/>
            <a:gdLst/>
            <a:ahLst/>
            <a:cxnLst/>
            <a:rect l="l" t="t" r="r" b="b"/>
            <a:pathLst>
              <a:path w="3" h="6">
                <a:moveTo>
                  <a:pt x="0" y="0"/>
                </a:moveTo>
                <a:lnTo>
                  <a:pt x="1" y="6"/>
                </a:lnTo>
                <a:lnTo>
                  <a:pt x="3" y="0"/>
                </a:lnTo>
                <a:lnTo>
                  <a:pt x="1" y="0"/>
                </a:lnTo>
                <a:lnTo>
                  <a:pt x="0" y="0"/>
                </a:lnTo>
              </a:path>
            </a:pathLst>
          </a:custGeom>
          <a:noFill/>
          <a:ln w="19080">
            <a:solidFill>
              <a:srgbClr val="00FFFF"/>
            </a:solidFill>
            <a:round/>
          </a:ln>
        </p:spPr>
        <p:style>
          <a:lnRef idx="0">
            <a:scrgbClr r="0" g="0" b="0"/>
          </a:lnRef>
          <a:fillRef idx="0">
            <a:scrgbClr r="0" g="0" b="0"/>
          </a:fillRef>
          <a:effectRef idx="0">
            <a:scrgbClr r="0" g="0" b="0"/>
          </a:effectRef>
          <a:fontRef idx="minor"/>
        </p:style>
      </p:sp>
      <p:sp>
        <p:nvSpPr>
          <p:cNvPr id="146" name="CustomShape 17"/>
          <p:cNvSpPr/>
          <p:nvPr/>
        </p:nvSpPr>
        <p:spPr>
          <a:xfrm>
            <a:off x="2328840" y="5753160"/>
            <a:ext cx="56880" cy="114120"/>
          </a:xfrm>
          <a:custGeom>
            <a:avLst/>
            <a:gdLst/>
            <a:ahLst/>
            <a:cxnLst/>
            <a:rect l="l" t="t" r="r" b="b"/>
            <a:pathLst>
              <a:path w="36" h="72">
                <a:moveTo>
                  <a:pt x="0" y="0"/>
                </a:moveTo>
                <a:lnTo>
                  <a:pt x="12" y="72"/>
                </a:lnTo>
                <a:lnTo>
                  <a:pt x="36" y="0"/>
                </a:lnTo>
                <a:lnTo>
                  <a:pt x="12" y="0"/>
                </a:lnTo>
                <a:lnTo>
                  <a:pt x="0" y="0"/>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47" name="Line 18"/>
          <p:cNvSpPr/>
          <p:nvPr/>
        </p:nvSpPr>
        <p:spPr>
          <a:xfrm flipV="1">
            <a:off x="2358720" y="5513040"/>
            <a:ext cx="1800" cy="2286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48" name="CustomShape 19"/>
          <p:cNvSpPr/>
          <p:nvPr/>
        </p:nvSpPr>
        <p:spPr>
          <a:xfrm>
            <a:off x="3714840" y="2975040"/>
            <a:ext cx="37800" cy="134640"/>
          </a:xfrm>
          <a:custGeom>
            <a:avLst/>
            <a:gdLst/>
            <a:ahLst/>
            <a:cxnLst/>
            <a:rect l="l" t="t" r="r" b="b"/>
            <a:pathLst>
              <a:path w="2" h="7">
                <a:moveTo>
                  <a:pt x="2" y="7"/>
                </a:moveTo>
                <a:lnTo>
                  <a:pt x="1" y="0"/>
                </a:lnTo>
                <a:lnTo>
                  <a:pt x="0" y="7"/>
                </a:lnTo>
                <a:lnTo>
                  <a:pt x="1" y="7"/>
                </a:lnTo>
                <a:lnTo>
                  <a:pt x="2" y="7"/>
                </a:lnTo>
              </a:path>
            </a:pathLst>
          </a:custGeom>
          <a:noFill/>
          <a:ln w="19080">
            <a:solidFill>
              <a:srgbClr val="000000"/>
            </a:solidFill>
            <a:round/>
          </a:ln>
        </p:spPr>
        <p:style>
          <a:lnRef idx="0">
            <a:scrgbClr r="0" g="0" b="0"/>
          </a:lnRef>
          <a:fillRef idx="0">
            <a:scrgbClr r="0" g="0" b="0"/>
          </a:fillRef>
          <a:effectRef idx="0">
            <a:scrgbClr r="0" g="0" b="0"/>
          </a:effectRef>
          <a:fontRef idx="minor"/>
        </p:style>
      </p:sp>
      <p:sp>
        <p:nvSpPr>
          <p:cNvPr id="149" name="CustomShape 20"/>
          <p:cNvSpPr/>
          <p:nvPr/>
        </p:nvSpPr>
        <p:spPr>
          <a:xfrm>
            <a:off x="3714840" y="2975040"/>
            <a:ext cx="37800" cy="134640"/>
          </a:xfrm>
          <a:custGeom>
            <a:avLst/>
            <a:gdLst/>
            <a:ahLst/>
            <a:cxnLst/>
            <a:rect l="l" t="t" r="r" b="b"/>
            <a:pathLst>
              <a:path w="24" h="85">
                <a:moveTo>
                  <a:pt x="24" y="85"/>
                </a:moveTo>
                <a:lnTo>
                  <a:pt x="12" y="0"/>
                </a:lnTo>
                <a:lnTo>
                  <a:pt x="0" y="85"/>
                </a:lnTo>
                <a:lnTo>
                  <a:pt x="12" y="85"/>
                </a:lnTo>
                <a:lnTo>
                  <a:pt x="24" y="85"/>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50" name="Line 21"/>
          <p:cNvSpPr/>
          <p:nvPr/>
        </p:nvSpPr>
        <p:spPr>
          <a:xfrm flipH="1">
            <a:off x="3720960" y="3109680"/>
            <a:ext cx="12600" cy="337824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51" name="CustomShape 22"/>
          <p:cNvSpPr/>
          <p:nvPr/>
        </p:nvSpPr>
        <p:spPr>
          <a:xfrm>
            <a:off x="1967040" y="1735200"/>
            <a:ext cx="19980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1" strike="noStrike" spc="-1">
                <a:solidFill>
                  <a:srgbClr val="000000"/>
                </a:solidFill>
                <a:uFill>
                  <a:solidFill>
                    <a:srgbClr val="FFFFFF"/>
                  </a:solidFill>
                </a:uFill>
                <a:latin typeface="Times New Roman"/>
              </a:rPr>
              <a:t>Pr</a:t>
            </a:r>
            <a:endParaRPr lang="en-US" sz="1500" b="0" strike="noStrike" spc="-1">
              <a:solidFill>
                <a:srgbClr val="000000"/>
              </a:solidFill>
              <a:uFill>
                <a:solidFill>
                  <a:srgbClr val="FFFFFF"/>
                </a:solidFill>
              </a:uFill>
              <a:latin typeface="Arial"/>
            </a:endParaRPr>
          </a:p>
        </p:txBody>
      </p:sp>
      <p:sp>
        <p:nvSpPr>
          <p:cNvPr id="152" name="CustomShape 23"/>
          <p:cNvSpPr/>
          <p:nvPr/>
        </p:nvSpPr>
        <p:spPr>
          <a:xfrm>
            <a:off x="2157120" y="1735200"/>
            <a:ext cx="59256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1" strike="noStrike" spc="-1">
                <a:solidFill>
                  <a:srgbClr val="000000"/>
                </a:solidFill>
                <a:uFill>
                  <a:solidFill>
                    <a:srgbClr val="FFFFFF"/>
                  </a:solidFill>
                </a:uFill>
                <a:latin typeface="Times New Roman"/>
              </a:rPr>
              <a:t>ocessor</a:t>
            </a:r>
            <a:endParaRPr lang="en-US" sz="1500" b="0" strike="noStrike" spc="-1">
              <a:solidFill>
                <a:srgbClr val="000000"/>
              </a:solidFill>
              <a:uFill>
                <a:solidFill>
                  <a:srgbClr val="FFFFFF"/>
                </a:solidFill>
              </a:uFill>
              <a:latin typeface="Arial"/>
            </a:endParaRPr>
          </a:p>
        </p:txBody>
      </p:sp>
      <p:sp>
        <p:nvSpPr>
          <p:cNvPr id="153" name="CustomShape 24"/>
          <p:cNvSpPr/>
          <p:nvPr/>
        </p:nvSpPr>
        <p:spPr>
          <a:xfrm>
            <a:off x="1945800" y="2843280"/>
            <a:ext cx="5756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Primary</a:t>
            </a:r>
            <a:endParaRPr lang="en-US" sz="1400" b="0" strike="noStrike" spc="-1">
              <a:solidFill>
                <a:srgbClr val="000000"/>
              </a:solidFill>
              <a:uFill>
                <a:solidFill>
                  <a:srgbClr val="FFFFFF"/>
                </a:solidFill>
              </a:uFill>
              <a:latin typeface="Arial"/>
            </a:endParaRPr>
          </a:p>
        </p:txBody>
      </p:sp>
      <p:sp>
        <p:nvSpPr>
          <p:cNvPr id="154" name="CustomShape 25"/>
          <p:cNvSpPr/>
          <p:nvPr/>
        </p:nvSpPr>
        <p:spPr>
          <a:xfrm>
            <a:off x="2023920" y="2976480"/>
            <a:ext cx="4064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cache</a:t>
            </a:r>
            <a:endParaRPr lang="en-US" sz="1400" b="0" strike="noStrike" spc="-1">
              <a:solidFill>
                <a:srgbClr val="000000"/>
              </a:solidFill>
              <a:uFill>
                <a:solidFill>
                  <a:srgbClr val="FFFFFF"/>
                </a:solidFill>
              </a:uFill>
              <a:latin typeface="Arial"/>
            </a:endParaRPr>
          </a:p>
        </p:txBody>
      </p:sp>
      <p:sp>
        <p:nvSpPr>
          <p:cNvPr id="155" name="CustomShape 26"/>
          <p:cNvSpPr/>
          <p:nvPr/>
        </p:nvSpPr>
        <p:spPr>
          <a:xfrm>
            <a:off x="1736640" y="4835520"/>
            <a:ext cx="1240920" cy="53460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156" name="CustomShape 27"/>
          <p:cNvSpPr/>
          <p:nvPr/>
        </p:nvSpPr>
        <p:spPr>
          <a:xfrm>
            <a:off x="1736640" y="4835520"/>
            <a:ext cx="1240920" cy="53460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57" name="CustomShape 28"/>
          <p:cNvSpPr/>
          <p:nvPr/>
        </p:nvSpPr>
        <p:spPr>
          <a:xfrm>
            <a:off x="2328840" y="5389560"/>
            <a:ext cx="56880" cy="114120"/>
          </a:xfrm>
          <a:custGeom>
            <a:avLst/>
            <a:gdLst/>
            <a:ahLst/>
            <a:cxnLst/>
            <a:rect l="l" t="t" r="r" b="b"/>
            <a:pathLst>
              <a:path w="3" h="6">
                <a:moveTo>
                  <a:pt x="3" y="6"/>
                </a:moveTo>
                <a:lnTo>
                  <a:pt x="1" y="0"/>
                </a:lnTo>
                <a:lnTo>
                  <a:pt x="0" y="6"/>
                </a:lnTo>
                <a:lnTo>
                  <a:pt x="1" y="6"/>
                </a:lnTo>
                <a:lnTo>
                  <a:pt x="3" y="6"/>
                </a:lnTo>
              </a:path>
            </a:pathLst>
          </a:custGeom>
          <a:noFill/>
          <a:ln w="19080">
            <a:solidFill>
              <a:srgbClr val="00FFFF"/>
            </a:solidFill>
            <a:round/>
          </a:ln>
        </p:spPr>
        <p:style>
          <a:lnRef idx="0">
            <a:scrgbClr r="0" g="0" b="0"/>
          </a:lnRef>
          <a:fillRef idx="0">
            <a:scrgbClr r="0" g="0" b="0"/>
          </a:fillRef>
          <a:effectRef idx="0">
            <a:scrgbClr r="0" g="0" b="0"/>
          </a:effectRef>
          <a:fontRef idx="minor"/>
        </p:style>
      </p:sp>
      <p:sp>
        <p:nvSpPr>
          <p:cNvPr id="158" name="CustomShape 29"/>
          <p:cNvSpPr/>
          <p:nvPr/>
        </p:nvSpPr>
        <p:spPr>
          <a:xfrm>
            <a:off x="2328840" y="5389560"/>
            <a:ext cx="56880" cy="114120"/>
          </a:xfrm>
          <a:custGeom>
            <a:avLst/>
            <a:gdLst/>
            <a:ahLst/>
            <a:cxnLst/>
            <a:rect l="l" t="t" r="r" b="b"/>
            <a:pathLst>
              <a:path w="36" h="72">
                <a:moveTo>
                  <a:pt x="36" y="72"/>
                </a:moveTo>
                <a:lnTo>
                  <a:pt x="12" y="0"/>
                </a:lnTo>
                <a:lnTo>
                  <a:pt x="0" y="72"/>
                </a:lnTo>
                <a:lnTo>
                  <a:pt x="12" y="72"/>
                </a:lnTo>
                <a:lnTo>
                  <a:pt x="36" y="72"/>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59" name="CustomShape 30"/>
          <p:cNvSpPr/>
          <p:nvPr/>
        </p:nvSpPr>
        <p:spPr>
          <a:xfrm>
            <a:off x="2175840" y="4894200"/>
            <a:ext cx="3776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Main</a:t>
            </a:r>
            <a:endParaRPr lang="en-US" sz="1400" b="0" strike="noStrike" spc="-1">
              <a:solidFill>
                <a:srgbClr val="000000"/>
              </a:solidFill>
              <a:uFill>
                <a:solidFill>
                  <a:srgbClr val="FFFFFF"/>
                </a:solidFill>
              </a:uFill>
              <a:latin typeface="Arial"/>
            </a:endParaRPr>
          </a:p>
        </p:txBody>
      </p:sp>
      <p:sp>
        <p:nvSpPr>
          <p:cNvPr id="160" name="CustomShape 31"/>
          <p:cNvSpPr/>
          <p:nvPr/>
        </p:nvSpPr>
        <p:spPr>
          <a:xfrm>
            <a:off x="2060280" y="5046840"/>
            <a:ext cx="5954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memory</a:t>
            </a:r>
            <a:endParaRPr lang="en-US" sz="1400" b="0" strike="noStrike" spc="-1">
              <a:solidFill>
                <a:srgbClr val="000000"/>
              </a:solidFill>
              <a:uFill>
                <a:solidFill>
                  <a:srgbClr val="FFFFFF"/>
                </a:solidFill>
              </a:uFill>
              <a:latin typeface="Arial"/>
            </a:endParaRPr>
          </a:p>
        </p:txBody>
      </p:sp>
      <p:sp>
        <p:nvSpPr>
          <p:cNvPr id="161" name="CustomShape 32"/>
          <p:cNvSpPr/>
          <p:nvPr/>
        </p:nvSpPr>
        <p:spPr>
          <a:xfrm>
            <a:off x="435600" y="2517840"/>
            <a:ext cx="74628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Increasing</a:t>
            </a:r>
            <a:endParaRPr lang="en-US" sz="1400" b="0" strike="noStrike" spc="-1">
              <a:solidFill>
                <a:srgbClr val="000000"/>
              </a:solidFill>
              <a:uFill>
                <a:solidFill>
                  <a:srgbClr val="FFFFFF"/>
                </a:solidFill>
              </a:uFill>
              <a:latin typeface="Arial"/>
            </a:endParaRPr>
          </a:p>
        </p:txBody>
      </p:sp>
      <p:sp>
        <p:nvSpPr>
          <p:cNvPr id="162" name="CustomShape 33"/>
          <p:cNvSpPr/>
          <p:nvPr/>
        </p:nvSpPr>
        <p:spPr>
          <a:xfrm>
            <a:off x="647280" y="2670120"/>
            <a:ext cx="2786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size</a:t>
            </a:r>
            <a:endParaRPr lang="en-US" sz="1400" b="0" strike="noStrike" spc="-1">
              <a:solidFill>
                <a:srgbClr val="000000"/>
              </a:solidFill>
              <a:uFill>
                <a:solidFill>
                  <a:srgbClr val="FFFFFF"/>
                </a:solidFill>
              </a:uFill>
              <a:latin typeface="Arial"/>
            </a:endParaRPr>
          </a:p>
        </p:txBody>
      </p:sp>
      <p:sp>
        <p:nvSpPr>
          <p:cNvPr id="163" name="CustomShape 34"/>
          <p:cNvSpPr/>
          <p:nvPr/>
        </p:nvSpPr>
        <p:spPr>
          <a:xfrm>
            <a:off x="3367800" y="2536920"/>
            <a:ext cx="74628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Increasing</a:t>
            </a:r>
            <a:endParaRPr lang="en-US" sz="1400" b="0" strike="noStrike" spc="-1">
              <a:solidFill>
                <a:srgbClr val="000000"/>
              </a:solidFill>
              <a:uFill>
                <a:solidFill>
                  <a:srgbClr val="FFFFFF"/>
                </a:solidFill>
              </a:uFill>
              <a:latin typeface="Arial"/>
            </a:endParaRPr>
          </a:p>
        </p:txBody>
      </p:sp>
      <p:sp>
        <p:nvSpPr>
          <p:cNvPr id="164" name="CustomShape 35"/>
          <p:cNvSpPr/>
          <p:nvPr/>
        </p:nvSpPr>
        <p:spPr>
          <a:xfrm>
            <a:off x="3542400" y="2689200"/>
            <a:ext cx="4082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speed</a:t>
            </a:r>
            <a:endParaRPr lang="en-US" sz="1400" b="0" strike="noStrike" spc="-1">
              <a:solidFill>
                <a:srgbClr val="000000"/>
              </a:solidFill>
              <a:uFill>
                <a:solidFill>
                  <a:srgbClr val="FFFFFF"/>
                </a:solidFill>
              </a:uFill>
              <a:latin typeface="Arial"/>
            </a:endParaRPr>
          </a:p>
        </p:txBody>
      </p:sp>
      <p:sp>
        <p:nvSpPr>
          <p:cNvPr id="165" name="CustomShape 36"/>
          <p:cNvSpPr/>
          <p:nvPr/>
        </p:nvSpPr>
        <p:spPr>
          <a:xfrm>
            <a:off x="1736640" y="5875200"/>
            <a:ext cx="1221840" cy="7459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166" name="CustomShape 37"/>
          <p:cNvSpPr/>
          <p:nvPr/>
        </p:nvSpPr>
        <p:spPr>
          <a:xfrm>
            <a:off x="1736640" y="5875200"/>
            <a:ext cx="1221840" cy="74592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67" name="CustomShape 38"/>
          <p:cNvSpPr/>
          <p:nvPr/>
        </p:nvSpPr>
        <p:spPr>
          <a:xfrm>
            <a:off x="1866960" y="5952960"/>
            <a:ext cx="102060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Magnetic disk</a:t>
            </a:r>
            <a:endParaRPr lang="en-US" sz="1400" b="0" strike="noStrike" spc="-1">
              <a:solidFill>
                <a:srgbClr val="000000"/>
              </a:solidFill>
              <a:uFill>
                <a:solidFill>
                  <a:srgbClr val="FFFFFF"/>
                </a:solidFill>
              </a:uFill>
              <a:latin typeface="Arial"/>
            </a:endParaRPr>
          </a:p>
        </p:txBody>
      </p:sp>
      <p:sp>
        <p:nvSpPr>
          <p:cNvPr id="168" name="CustomShape 39"/>
          <p:cNvSpPr/>
          <p:nvPr/>
        </p:nvSpPr>
        <p:spPr>
          <a:xfrm>
            <a:off x="2002680" y="6124680"/>
            <a:ext cx="72648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secondary</a:t>
            </a:r>
            <a:endParaRPr lang="en-US" sz="1400" b="0" strike="noStrike" spc="-1">
              <a:solidFill>
                <a:srgbClr val="000000"/>
              </a:solidFill>
              <a:uFill>
                <a:solidFill>
                  <a:srgbClr val="FFFFFF"/>
                </a:solidFill>
              </a:uFill>
              <a:latin typeface="Arial"/>
            </a:endParaRPr>
          </a:p>
        </p:txBody>
      </p:sp>
      <p:sp>
        <p:nvSpPr>
          <p:cNvPr id="169" name="CustomShape 40"/>
          <p:cNvSpPr/>
          <p:nvPr/>
        </p:nvSpPr>
        <p:spPr>
          <a:xfrm>
            <a:off x="2060280" y="6296040"/>
            <a:ext cx="5954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memory</a:t>
            </a:r>
            <a:endParaRPr lang="en-US" sz="1400" b="0" strike="noStrike" spc="-1">
              <a:solidFill>
                <a:srgbClr val="000000"/>
              </a:solidFill>
              <a:uFill>
                <a:solidFill>
                  <a:srgbClr val="FFFFFF"/>
                </a:solidFill>
              </a:uFill>
              <a:latin typeface="Arial"/>
            </a:endParaRPr>
          </a:p>
        </p:txBody>
      </p:sp>
      <p:sp>
        <p:nvSpPr>
          <p:cNvPr id="170" name="CustomShape 41"/>
          <p:cNvSpPr/>
          <p:nvPr/>
        </p:nvSpPr>
        <p:spPr>
          <a:xfrm>
            <a:off x="744480" y="6319800"/>
            <a:ext cx="56880" cy="132840"/>
          </a:xfrm>
          <a:custGeom>
            <a:avLst/>
            <a:gdLst/>
            <a:ahLst/>
            <a:cxnLst/>
            <a:rect l="l" t="t" r="r" b="b"/>
            <a:pathLst>
              <a:path w="3" h="7">
                <a:moveTo>
                  <a:pt x="0" y="0"/>
                </a:moveTo>
                <a:lnTo>
                  <a:pt x="2" y="7"/>
                </a:lnTo>
                <a:lnTo>
                  <a:pt x="3" y="0"/>
                </a:lnTo>
                <a:lnTo>
                  <a:pt x="2" y="0"/>
                </a:lnTo>
                <a:lnTo>
                  <a:pt x="0" y="0"/>
                </a:lnTo>
              </a:path>
            </a:pathLst>
          </a:custGeom>
          <a:noFill/>
          <a:ln w="19080">
            <a:solidFill>
              <a:srgbClr val="000000"/>
            </a:solidFill>
            <a:round/>
          </a:ln>
        </p:spPr>
        <p:style>
          <a:lnRef idx="0">
            <a:scrgbClr r="0" g="0" b="0"/>
          </a:lnRef>
          <a:fillRef idx="0">
            <a:scrgbClr r="0" g="0" b="0"/>
          </a:fillRef>
          <a:effectRef idx="0">
            <a:scrgbClr r="0" g="0" b="0"/>
          </a:effectRef>
          <a:fontRef idx="minor"/>
        </p:style>
      </p:sp>
      <p:sp>
        <p:nvSpPr>
          <p:cNvPr id="171" name="CustomShape 42"/>
          <p:cNvSpPr/>
          <p:nvPr/>
        </p:nvSpPr>
        <p:spPr>
          <a:xfrm>
            <a:off x="744480" y="6319800"/>
            <a:ext cx="56880" cy="132840"/>
          </a:xfrm>
          <a:custGeom>
            <a:avLst/>
            <a:gdLst/>
            <a:ahLst/>
            <a:cxnLst/>
            <a:rect l="l" t="t" r="r" b="b"/>
            <a:pathLst>
              <a:path w="36" h="84">
                <a:moveTo>
                  <a:pt x="0" y="0"/>
                </a:moveTo>
                <a:lnTo>
                  <a:pt x="24" y="84"/>
                </a:lnTo>
                <a:lnTo>
                  <a:pt x="36" y="0"/>
                </a:lnTo>
                <a:lnTo>
                  <a:pt x="24" y="0"/>
                </a:lnTo>
                <a:lnTo>
                  <a:pt x="0" y="0"/>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72" name="Line 43"/>
          <p:cNvSpPr/>
          <p:nvPr/>
        </p:nvSpPr>
        <p:spPr>
          <a:xfrm flipV="1">
            <a:off x="782280" y="2955600"/>
            <a:ext cx="1800" cy="33642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73" name="CustomShape 44"/>
          <p:cNvSpPr/>
          <p:nvPr/>
        </p:nvSpPr>
        <p:spPr>
          <a:xfrm>
            <a:off x="4567320" y="2975040"/>
            <a:ext cx="56880" cy="134640"/>
          </a:xfrm>
          <a:custGeom>
            <a:avLst/>
            <a:gdLst/>
            <a:ahLst/>
            <a:cxnLst/>
            <a:rect l="l" t="t" r="r" b="b"/>
            <a:pathLst>
              <a:path w="3" h="7">
                <a:moveTo>
                  <a:pt x="3" y="7"/>
                </a:moveTo>
                <a:lnTo>
                  <a:pt x="2" y="0"/>
                </a:lnTo>
                <a:lnTo>
                  <a:pt x="0" y="7"/>
                </a:lnTo>
                <a:lnTo>
                  <a:pt x="2" y="7"/>
                </a:lnTo>
                <a:lnTo>
                  <a:pt x="3" y="7"/>
                </a:lnTo>
              </a:path>
            </a:pathLst>
          </a:custGeom>
          <a:noFill/>
          <a:ln w="19080">
            <a:solidFill>
              <a:srgbClr val="000000"/>
            </a:solidFill>
            <a:round/>
          </a:ln>
        </p:spPr>
        <p:style>
          <a:lnRef idx="0">
            <a:scrgbClr r="0" g="0" b="0"/>
          </a:lnRef>
          <a:fillRef idx="0">
            <a:scrgbClr r="0" g="0" b="0"/>
          </a:fillRef>
          <a:effectRef idx="0">
            <a:scrgbClr r="0" g="0" b="0"/>
          </a:effectRef>
          <a:fontRef idx="minor"/>
        </p:style>
      </p:sp>
      <p:sp>
        <p:nvSpPr>
          <p:cNvPr id="174" name="CustomShape 45"/>
          <p:cNvSpPr/>
          <p:nvPr/>
        </p:nvSpPr>
        <p:spPr>
          <a:xfrm>
            <a:off x="4567320" y="2975040"/>
            <a:ext cx="56880" cy="134640"/>
          </a:xfrm>
          <a:custGeom>
            <a:avLst/>
            <a:gdLst/>
            <a:ahLst/>
            <a:cxnLst/>
            <a:rect l="l" t="t" r="r" b="b"/>
            <a:pathLst>
              <a:path w="36" h="85">
                <a:moveTo>
                  <a:pt x="36" y="85"/>
                </a:moveTo>
                <a:lnTo>
                  <a:pt x="24" y="0"/>
                </a:lnTo>
                <a:lnTo>
                  <a:pt x="0" y="85"/>
                </a:lnTo>
                <a:lnTo>
                  <a:pt x="24" y="85"/>
                </a:lnTo>
                <a:lnTo>
                  <a:pt x="36" y="85"/>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75" name="Line 46"/>
          <p:cNvSpPr/>
          <p:nvPr/>
        </p:nvSpPr>
        <p:spPr>
          <a:xfrm>
            <a:off x="4605120" y="3109680"/>
            <a:ext cx="1800" cy="3362400"/>
          </a:xfrm>
          <a:prstGeom prst="line">
            <a:avLst/>
          </a:prstGeom>
          <a:ln w="19080">
            <a:solidFill>
              <a:srgbClr val="000000"/>
            </a:solidFill>
            <a:round/>
          </a:ln>
        </p:spPr>
        <p:style>
          <a:lnRef idx="0">
            <a:scrgbClr r="0" g="0" b="0"/>
          </a:lnRef>
          <a:fillRef idx="0">
            <a:scrgbClr r="0" g="0" b="0"/>
          </a:fillRef>
          <a:effectRef idx="0">
            <a:scrgbClr r="0" g="0" b="0"/>
          </a:effectRef>
          <a:fontRef idx="minor"/>
        </p:style>
      </p:sp>
      <p:sp>
        <p:nvSpPr>
          <p:cNvPr id="176" name="CustomShape 47"/>
          <p:cNvSpPr/>
          <p:nvPr/>
        </p:nvSpPr>
        <p:spPr>
          <a:xfrm>
            <a:off x="4240800" y="2536920"/>
            <a:ext cx="74628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Increasing</a:t>
            </a:r>
            <a:endParaRPr lang="en-US" sz="1400" b="0" strike="noStrike" spc="-1">
              <a:solidFill>
                <a:srgbClr val="000000"/>
              </a:solidFill>
              <a:uFill>
                <a:solidFill>
                  <a:srgbClr val="FFFFFF"/>
                </a:solidFill>
              </a:uFill>
              <a:latin typeface="Arial"/>
            </a:endParaRPr>
          </a:p>
        </p:txBody>
      </p:sp>
      <p:sp>
        <p:nvSpPr>
          <p:cNvPr id="177" name="CustomShape 48"/>
          <p:cNvSpPr/>
          <p:nvPr/>
        </p:nvSpPr>
        <p:spPr>
          <a:xfrm>
            <a:off x="4201920" y="2689200"/>
            <a:ext cx="79668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cost per bit</a:t>
            </a:r>
            <a:endParaRPr lang="en-US" sz="1400" b="0" strike="noStrike" spc="-1">
              <a:solidFill>
                <a:srgbClr val="000000"/>
              </a:solidFill>
              <a:uFill>
                <a:solidFill>
                  <a:srgbClr val="FFFFFF"/>
                </a:solidFill>
              </a:uFill>
              <a:latin typeface="Arial"/>
            </a:endParaRPr>
          </a:p>
        </p:txBody>
      </p:sp>
      <p:sp>
        <p:nvSpPr>
          <p:cNvPr id="178" name="CustomShape 49"/>
          <p:cNvSpPr/>
          <p:nvPr/>
        </p:nvSpPr>
        <p:spPr>
          <a:xfrm>
            <a:off x="1736640" y="2173320"/>
            <a:ext cx="1240920" cy="43920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179" name="CustomShape 50"/>
          <p:cNvSpPr/>
          <p:nvPr/>
        </p:nvSpPr>
        <p:spPr>
          <a:xfrm>
            <a:off x="1736640" y="2173320"/>
            <a:ext cx="1240920" cy="43920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80" name="CustomShape 51"/>
          <p:cNvSpPr/>
          <p:nvPr/>
        </p:nvSpPr>
        <p:spPr>
          <a:xfrm>
            <a:off x="2004840" y="2211480"/>
            <a:ext cx="21060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0" strike="noStrike" spc="-1">
                <a:solidFill>
                  <a:srgbClr val="000000"/>
                </a:solidFill>
                <a:uFill>
                  <a:solidFill>
                    <a:srgbClr val="FFFFFF"/>
                  </a:solidFill>
                </a:uFill>
                <a:latin typeface="Times New Roman"/>
              </a:rPr>
              <a:t>Re</a:t>
            </a:r>
            <a:endParaRPr lang="en-US" sz="1500" b="0" strike="noStrike" spc="-1">
              <a:solidFill>
                <a:srgbClr val="000000"/>
              </a:solidFill>
              <a:uFill>
                <a:solidFill>
                  <a:srgbClr val="FFFFFF"/>
                </a:solidFill>
              </a:uFill>
              <a:latin typeface="Arial"/>
            </a:endParaRPr>
          </a:p>
        </p:txBody>
      </p:sp>
      <p:sp>
        <p:nvSpPr>
          <p:cNvPr id="181" name="CustomShape 52"/>
          <p:cNvSpPr/>
          <p:nvPr/>
        </p:nvSpPr>
        <p:spPr>
          <a:xfrm>
            <a:off x="2213280" y="2211480"/>
            <a:ext cx="49968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0" strike="noStrike" spc="-1">
                <a:solidFill>
                  <a:srgbClr val="000000"/>
                </a:solidFill>
                <a:uFill>
                  <a:solidFill>
                    <a:srgbClr val="FFFFFF"/>
                  </a:solidFill>
                </a:uFill>
                <a:latin typeface="Times New Roman"/>
              </a:rPr>
              <a:t>gisters</a:t>
            </a:r>
            <a:endParaRPr lang="en-US" sz="1500" b="0" strike="noStrike" spc="-1">
              <a:solidFill>
                <a:srgbClr val="000000"/>
              </a:solidFill>
              <a:uFill>
                <a:solidFill>
                  <a:srgbClr val="FFFFFF"/>
                </a:solidFill>
              </a:uFill>
              <a:latin typeface="Arial"/>
            </a:endParaRPr>
          </a:p>
        </p:txBody>
      </p:sp>
      <p:sp>
        <p:nvSpPr>
          <p:cNvPr id="182" name="CustomShape 53"/>
          <p:cNvSpPr/>
          <p:nvPr/>
        </p:nvSpPr>
        <p:spPr>
          <a:xfrm>
            <a:off x="2692080" y="2881440"/>
            <a:ext cx="21132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0" strike="noStrike" spc="-1">
                <a:solidFill>
                  <a:srgbClr val="000000"/>
                </a:solidFill>
                <a:uFill>
                  <a:solidFill>
                    <a:srgbClr val="FFFFFF"/>
                  </a:solidFill>
                </a:uFill>
                <a:latin typeface="Times New Roman"/>
              </a:rPr>
              <a:t>L1</a:t>
            </a:r>
            <a:endParaRPr lang="en-US" sz="1500" b="0" strike="noStrike" spc="-1">
              <a:solidFill>
                <a:srgbClr val="000000"/>
              </a:solidFill>
              <a:uFill>
                <a:solidFill>
                  <a:srgbClr val="FFFFFF"/>
                </a:solidFill>
              </a:uFill>
              <a:latin typeface="Arial"/>
            </a:endParaRPr>
          </a:p>
        </p:txBody>
      </p:sp>
      <p:sp>
        <p:nvSpPr>
          <p:cNvPr id="183" name="CustomShape 54"/>
          <p:cNvSpPr/>
          <p:nvPr/>
        </p:nvSpPr>
        <p:spPr>
          <a:xfrm>
            <a:off x="1736640" y="3795840"/>
            <a:ext cx="1240920" cy="53460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184" name="CustomShape 55"/>
          <p:cNvSpPr/>
          <p:nvPr/>
        </p:nvSpPr>
        <p:spPr>
          <a:xfrm>
            <a:off x="1736640" y="3807000"/>
            <a:ext cx="1240920" cy="53460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185" name="CustomShape 56"/>
          <p:cNvSpPr/>
          <p:nvPr/>
        </p:nvSpPr>
        <p:spPr>
          <a:xfrm>
            <a:off x="2328840" y="4361040"/>
            <a:ext cx="56880" cy="115560"/>
          </a:xfrm>
          <a:custGeom>
            <a:avLst/>
            <a:gdLst/>
            <a:ahLst/>
            <a:cxnLst/>
            <a:rect l="l" t="t" r="r" b="b"/>
            <a:pathLst>
              <a:path w="3" h="6">
                <a:moveTo>
                  <a:pt x="3" y="6"/>
                </a:moveTo>
                <a:lnTo>
                  <a:pt x="1" y="0"/>
                </a:lnTo>
                <a:lnTo>
                  <a:pt x="0" y="6"/>
                </a:lnTo>
                <a:lnTo>
                  <a:pt x="1" y="6"/>
                </a:lnTo>
                <a:lnTo>
                  <a:pt x="3" y="6"/>
                </a:lnTo>
              </a:path>
            </a:pathLst>
          </a:custGeom>
          <a:noFill/>
          <a:ln w="19080">
            <a:solidFill>
              <a:srgbClr val="00FFFF"/>
            </a:solidFill>
            <a:round/>
          </a:ln>
        </p:spPr>
        <p:style>
          <a:lnRef idx="0">
            <a:scrgbClr r="0" g="0" b="0"/>
          </a:lnRef>
          <a:fillRef idx="0">
            <a:scrgbClr r="0" g="0" b="0"/>
          </a:fillRef>
          <a:effectRef idx="0">
            <a:scrgbClr r="0" g="0" b="0"/>
          </a:effectRef>
          <a:fontRef idx="minor"/>
        </p:style>
      </p:sp>
      <p:sp>
        <p:nvSpPr>
          <p:cNvPr id="186" name="CustomShape 57"/>
          <p:cNvSpPr/>
          <p:nvPr/>
        </p:nvSpPr>
        <p:spPr>
          <a:xfrm>
            <a:off x="2328840" y="4361040"/>
            <a:ext cx="56880" cy="115560"/>
          </a:xfrm>
          <a:custGeom>
            <a:avLst/>
            <a:gdLst/>
            <a:ahLst/>
            <a:cxnLst/>
            <a:rect l="l" t="t" r="r" b="b"/>
            <a:pathLst>
              <a:path w="36" h="73">
                <a:moveTo>
                  <a:pt x="36" y="73"/>
                </a:moveTo>
                <a:lnTo>
                  <a:pt x="12" y="0"/>
                </a:lnTo>
                <a:lnTo>
                  <a:pt x="0" y="73"/>
                </a:lnTo>
                <a:lnTo>
                  <a:pt x="12" y="73"/>
                </a:lnTo>
                <a:lnTo>
                  <a:pt x="36" y="73"/>
                </a:lnTo>
                <a:close/>
              </a:path>
            </a:pathLst>
          </a:cu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87" name="CustomShape 58"/>
          <p:cNvSpPr/>
          <p:nvPr/>
        </p:nvSpPr>
        <p:spPr>
          <a:xfrm>
            <a:off x="1848600" y="3865680"/>
            <a:ext cx="7556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Secondary</a:t>
            </a:r>
            <a:endParaRPr lang="en-US" sz="1400" b="0" strike="noStrike" spc="-1">
              <a:solidFill>
                <a:srgbClr val="000000"/>
              </a:solidFill>
              <a:uFill>
                <a:solidFill>
                  <a:srgbClr val="FFFFFF"/>
                </a:solidFill>
              </a:uFill>
              <a:latin typeface="Arial"/>
            </a:endParaRPr>
          </a:p>
        </p:txBody>
      </p:sp>
      <p:sp>
        <p:nvSpPr>
          <p:cNvPr id="188" name="CustomShape 59"/>
          <p:cNvSpPr/>
          <p:nvPr/>
        </p:nvSpPr>
        <p:spPr>
          <a:xfrm>
            <a:off x="2023920" y="4017960"/>
            <a:ext cx="406440" cy="212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0" strike="noStrike" spc="-1">
                <a:solidFill>
                  <a:srgbClr val="000000"/>
                </a:solidFill>
                <a:uFill>
                  <a:solidFill>
                    <a:srgbClr val="FFFFFF"/>
                  </a:solidFill>
                </a:uFill>
                <a:latin typeface="Times New Roman"/>
              </a:rPr>
              <a:t>cache</a:t>
            </a:r>
            <a:endParaRPr lang="en-US" sz="1400" b="0" strike="noStrike" spc="-1">
              <a:solidFill>
                <a:srgbClr val="000000"/>
              </a:solidFill>
              <a:uFill>
                <a:solidFill>
                  <a:srgbClr val="FFFFFF"/>
                </a:solidFill>
              </a:uFill>
              <a:latin typeface="Arial"/>
            </a:endParaRPr>
          </a:p>
        </p:txBody>
      </p:sp>
      <p:sp>
        <p:nvSpPr>
          <p:cNvPr id="189" name="CustomShape 60"/>
          <p:cNvSpPr/>
          <p:nvPr/>
        </p:nvSpPr>
        <p:spPr>
          <a:xfrm>
            <a:off x="2673000" y="3903840"/>
            <a:ext cx="211320" cy="22824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500" b="0" strike="noStrike" spc="-1">
                <a:solidFill>
                  <a:srgbClr val="000000"/>
                </a:solidFill>
                <a:uFill>
                  <a:solidFill>
                    <a:srgbClr val="FFFFFF"/>
                  </a:solidFill>
                </a:uFill>
                <a:latin typeface="Times New Roman"/>
              </a:rPr>
              <a:t>L2</a:t>
            </a:r>
            <a:endParaRPr lang="en-US" sz="1500" b="0" strike="noStrike" spc="-1">
              <a:solidFill>
                <a:srgbClr val="000000"/>
              </a:solidFill>
              <a:uFill>
                <a:solidFill>
                  <a:srgbClr val="FFFFFF"/>
                </a:solidFill>
              </a:uFill>
              <a:latin typeface="Arial"/>
            </a:endParaRPr>
          </a:p>
        </p:txBody>
      </p:sp>
      <p:sp>
        <p:nvSpPr>
          <p:cNvPr id="190" name="CustomShape 61"/>
          <p:cNvSpPr/>
          <p:nvPr/>
        </p:nvSpPr>
        <p:spPr>
          <a:xfrm>
            <a:off x="4609440" y="1649520"/>
            <a:ext cx="4597200" cy="471420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indent="-216000">
              <a:lnSpc>
                <a:spcPct val="100000"/>
              </a:lnSpc>
              <a:buClr>
                <a:srgbClr val="000000"/>
              </a:buClr>
              <a:buFont typeface="Symbol" charset="2"/>
              <a:buChar char=""/>
            </a:pPr>
            <a:r>
              <a:rPr lang="en-US" sz="1600" b="0" i="1" strike="noStrike" spc="-1">
                <a:solidFill>
                  <a:srgbClr val="000000"/>
                </a:solidFill>
                <a:uFill>
                  <a:solidFill>
                    <a:srgbClr val="FFFFFF"/>
                  </a:solidFill>
                </a:uFill>
                <a:latin typeface="Corbel"/>
              </a:rPr>
              <a:t>Fastest access is to the data held in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processor registers. Registers are at</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the top of the memory hierarchy.</a:t>
            </a:r>
            <a:endParaRPr lang="en-US" sz="1600" b="0" strike="noStrike" spc="-1">
              <a:solidFill>
                <a:srgbClr val="000000"/>
              </a:solidFill>
              <a:uFill>
                <a:solidFill>
                  <a:srgbClr val="FFFFFF"/>
                </a:solidFill>
              </a:uFill>
              <a:latin typeface="Arial"/>
            </a:endParaRPr>
          </a:p>
          <a:p>
            <a:pPr indent="-216000">
              <a:lnSpc>
                <a:spcPct val="100000"/>
              </a:lnSpc>
              <a:buClr>
                <a:srgbClr val="000000"/>
              </a:buClr>
              <a:buFont typeface="Symbol" charset="2"/>
              <a:buChar char=""/>
            </a:pPr>
            <a:r>
              <a:rPr lang="en-US" sz="1600" b="0" i="1" strike="noStrike" spc="-1">
                <a:solidFill>
                  <a:srgbClr val="000000"/>
                </a:solidFill>
                <a:uFill>
                  <a:solidFill>
                    <a:srgbClr val="FFFFFF"/>
                  </a:solidFill>
                </a:uFill>
                <a:latin typeface="Corbel"/>
              </a:rPr>
              <a:t>Relatively small amount of memory that</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can be implemented on the processor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chip. This is processor cache. </a:t>
            </a:r>
            <a:endParaRPr lang="en-US" sz="1600" b="0" strike="noStrike" spc="-1">
              <a:solidFill>
                <a:srgbClr val="000000"/>
              </a:solidFill>
              <a:uFill>
                <a:solidFill>
                  <a:srgbClr val="FFFFFF"/>
                </a:solidFill>
              </a:uFill>
              <a:latin typeface="Arial"/>
            </a:endParaRPr>
          </a:p>
          <a:p>
            <a:pPr indent="-216000">
              <a:lnSpc>
                <a:spcPct val="100000"/>
              </a:lnSpc>
              <a:buClr>
                <a:srgbClr val="000000"/>
              </a:buClr>
              <a:buFont typeface="Symbol" charset="2"/>
              <a:buChar char=""/>
            </a:pPr>
            <a:r>
              <a:rPr lang="en-US" sz="1600" b="0" i="1" strike="noStrike" spc="-1">
                <a:solidFill>
                  <a:srgbClr val="000000"/>
                </a:solidFill>
                <a:uFill>
                  <a:solidFill>
                    <a:srgbClr val="FFFFFF"/>
                  </a:solidFill>
                </a:uFill>
                <a:latin typeface="Corbel"/>
              </a:rPr>
              <a:t>Two levels of cache. Level 1 (L1) cache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is on the processor chip. Level 2 (L2)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cache is in between main memory and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processor. </a:t>
            </a:r>
            <a:endParaRPr lang="en-US" sz="1600" b="0" strike="noStrike" spc="-1">
              <a:solidFill>
                <a:srgbClr val="000000"/>
              </a:solidFill>
              <a:uFill>
                <a:solidFill>
                  <a:srgbClr val="FFFFFF"/>
                </a:solidFill>
              </a:uFill>
              <a:latin typeface="Arial"/>
            </a:endParaRPr>
          </a:p>
          <a:p>
            <a:pPr indent="-216000">
              <a:lnSpc>
                <a:spcPct val="100000"/>
              </a:lnSpc>
              <a:buClr>
                <a:srgbClr val="000000"/>
              </a:buClr>
              <a:buFont typeface="Symbol" charset="2"/>
              <a:buChar char=""/>
            </a:pPr>
            <a:r>
              <a:rPr lang="en-US" sz="1600" b="0" i="1" strike="noStrike" spc="-1">
                <a:solidFill>
                  <a:srgbClr val="000000"/>
                </a:solidFill>
                <a:uFill>
                  <a:solidFill>
                    <a:srgbClr val="FFFFFF"/>
                  </a:solidFill>
                </a:uFill>
                <a:latin typeface="Corbel"/>
              </a:rPr>
              <a:t>Next level is main memory, implemented</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as SIMMs. Much larger, but much slower</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than cache memory.</a:t>
            </a:r>
            <a:endParaRPr lang="en-US" sz="1600" b="0" strike="noStrike" spc="-1">
              <a:solidFill>
                <a:srgbClr val="000000"/>
              </a:solidFill>
              <a:uFill>
                <a:solidFill>
                  <a:srgbClr val="FFFFFF"/>
                </a:solidFill>
              </a:uFill>
              <a:latin typeface="Arial"/>
            </a:endParaRPr>
          </a:p>
          <a:p>
            <a:pPr indent="-216000">
              <a:lnSpc>
                <a:spcPct val="100000"/>
              </a:lnSpc>
              <a:buClr>
                <a:srgbClr val="000000"/>
              </a:buClr>
              <a:buFont typeface="Symbol" charset="2"/>
              <a:buChar char=""/>
            </a:pPr>
            <a:r>
              <a:rPr lang="en-US" sz="1600" b="0" i="1" strike="noStrike" spc="-1">
                <a:solidFill>
                  <a:srgbClr val="000000"/>
                </a:solidFill>
                <a:uFill>
                  <a:solidFill>
                    <a:srgbClr val="FFFFFF"/>
                  </a:solidFill>
                </a:uFill>
                <a:latin typeface="Corbel"/>
              </a:rPr>
              <a:t>Next level is magnetic disks. Huge amount</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000000"/>
                </a:solidFill>
                <a:uFill>
                  <a:solidFill>
                    <a:srgbClr val="FFFFFF"/>
                  </a:solidFill>
                </a:uFill>
                <a:latin typeface="Corbel"/>
              </a:rPr>
              <a:t>of inexepensive storage. </a:t>
            </a:r>
            <a:endParaRPr lang="en-US" sz="1600" b="0" strike="noStrike" spc="-1">
              <a:solidFill>
                <a:srgbClr val="000000"/>
              </a:solidFill>
              <a:uFill>
                <a:solidFill>
                  <a:srgbClr val="FFFFFF"/>
                </a:solidFill>
              </a:uFill>
              <a:latin typeface="Arial"/>
            </a:endParaRPr>
          </a:p>
          <a:p>
            <a:pPr indent="-216000">
              <a:lnSpc>
                <a:spcPct val="100000"/>
              </a:lnSpc>
              <a:buClr>
                <a:srgbClr val="CC3300"/>
              </a:buClr>
              <a:buFont typeface="Symbol" charset="2"/>
              <a:buChar char=""/>
            </a:pPr>
            <a:r>
              <a:rPr lang="en-US" sz="1600" b="0" i="1" strike="noStrike" spc="-1">
                <a:solidFill>
                  <a:srgbClr val="CC3300"/>
                </a:solidFill>
                <a:uFill>
                  <a:solidFill>
                    <a:srgbClr val="FFFFFF"/>
                  </a:solidFill>
                </a:uFill>
                <a:latin typeface="Corbel"/>
              </a:rPr>
              <a:t>Speed of memory access is critical, the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CC3300"/>
                </a:solidFill>
                <a:uFill>
                  <a:solidFill>
                    <a:srgbClr val="FFFFFF"/>
                  </a:solidFill>
                </a:uFill>
                <a:latin typeface="Corbel"/>
              </a:rPr>
              <a:t>idea is to bring instructions and data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CC3300"/>
                </a:solidFill>
                <a:uFill>
                  <a:solidFill>
                    <a:srgbClr val="FFFFFF"/>
                  </a:solidFill>
                </a:uFill>
                <a:latin typeface="Corbel"/>
              </a:rPr>
              <a:t>that will be used in the near future as </a:t>
            </a:r>
            <a:endParaRPr lang="en-US" sz="1600" b="0" strike="noStrike" spc="-1">
              <a:solidFill>
                <a:srgbClr val="000000"/>
              </a:solidFill>
              <a:uFill>
                <a:solidFill>
                  <a:srgbClr val="FFFFFF"/>
                </a:solidFill>
              </a:uFill>
              <a:latin typeface="Arial"/>
            </a:endParaRPr>
          </a:p>
          <a:p>
            <a:pPr>
              <a:lnSpc>
                <a:spcPct val="100000"/>
              </a:lnSpc>
            </a:pPr>
            <a:r>
              <a:rPr lang="en-US" sz="1600" b="0" i="1" strike="noStrike" spc="-1">
                <a:solidFill>
                  <a:srgbClr val="CC3300"/>
                </a:solidFill>
                <a:uFill>
                  <a:solidFill>
                    <a:srgbClr val="FFFFFF"/>
                  </a:solidFill>
                </a:uFill>
                <a:latin typeface="Corbel"/>
              </a:rPr>
              <a:t>close to the processor as possible.</a:t>
            </a:r>
            <a:endParaRPr lang="en-US" sz="16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TextShape 1"/>
          <p:cNvSpPr txBox="1"/>
          <p:nvPr/>
        </p:nvSpPr>
        <p:spPr>
          <a:xfrm>
            <a:off x="846000" y="152280"/>
            <a:ext cx="784044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Address Translation Scheme</a:t>
            </a:r>
          </a:p>
        </p:txBody>
      </p:sp>
      <p:sp>
        <p:nvSpPr>
          <p:cNvPr id="561" name="TextShape 2"/>
          <p:cNvSpPr txBox="1"/>
          <p:nvPr/>
        </p:nvSpPr>
        <p:spPr>
          <a:xfrm>
            <a:off x="841320" y="1125360"/>
            <a:ext cx="7299000" cy="4482720"/>
          </a:xfrm>
          <a:prstGeom prst="rect">
            <a:avLst/>
          </a:prstGeom>
          <a:noFill/>
          <a:ln>
            <a:noFill/>
          </a:ln>
        </p:spPr>
        <p:txBody>
          <a:bodyPr>
            <a:normAutofit fontScale="85000" lnSpcReduction="10000"/>
          </a:bodyPr>
          <a:lstStyle/>
          <a:p>
            <a:pPr marL="343080" indent="-342720">
              <a:lnSpc>
                <a:spcPct val="100000"/>
              </a:lnSpc>
              <a:spcBef>
                <a:spcPts val="641"/>
              </a:spcBef>
              <a:buClr>
                <a:srgbClr val="000000"/>
              </a:buClr>
              <a:buFont typeface="Monotype Sorts" charset="2"/>
              <a:buChar char=""/>
            </a:pPr>
            <a:r>
              <a:rPr lang="en-US" sz="3200" b="0" strike="noStrike" spc="-1" dirty="0">
                <a:solidFill>
                  <a:srgbClr val="000000"/>
                </a:solidFill>
                <a:uFill>
                  <a:solidFill>
                    <a:srgbClr val="FFFFFF"/>
                  </a:solidFill>
                </a:uFill>
                <a:latin typeface="Calibri"/>
              </a:rPr>
              <a:t>Address generated by CPU is divided into:</a:t>
            </a:r>
          </a:p>
          <a:p>
            <a:pPr marL="743040" lvl="1" indent="-285480">
              <a:lnSpc>
                <a:spcPct val="100000"/>
              </a:lnSpc>
              <a:spcBef>
                <a:spcPts val="561"/>
              </a:spcBef>
              <a:buClr>
                <a:srgbClr val="3366FF"/>
              </a:buClr>
              <a:buFont typeface="Monotype Sorts" charset="2"/>
              <a:buChar char=""/>
            </a:pPr>
            <a:r>
              <a:rPr lang="en-US" sz="2800" b="1" strike="noStrike" spc="-1" dirty="0">
                <a:solidFill>
                  <a:srgbClr val="3366FF"/>
                </a:solidFill>
                <a:uFill>
                  <a:solidFill>
                    <a:srgbClr val="FFFFFF"/>
                  </a:solidFill>
                </a:uFill>
                <a:latin typeface="Calibri"/>
              </a:rPr>
              <a:t>Page number </a:t>
            </a:r>
            <a:r>
              <a:rPr lang="en-US" sz="2800" b="0" strike="noStrike" spc="-1" dirty="0">
                <a:solidFill>
                  <a:srgbClr val="000000"/>
                </a:solidFill>
                <a:uFill>
                  <a:solidFill>
                    <a:srgbClr val="FFFFFF"/>
                  </a:solidFill>
                </a:uFill>
                <a:latin typeface="Calibri"/>
              </a:rPr>
              <a:t>(</a:t>
            </a:r>
            <a:r>
              <a:rPr lang="en-US" sz="2800" b="1" i="1" strike="noStrike" spc="-1" dirty="0">
                <a:solidFill>
                  <a:srgbClr val="3366FF"/>
                </a:solidFill>
                <a:uFill>
                  <a:solidFill>
                    <a:srgbClr val="FFFFFF"/>
                  </a:solidFill>
                </a:uFill>
                <a:latin typeface="Calibri"/>
              </a:rPr>
              <a:t>p</a:t>
            </a:r>
            <a:r>
              <a:rPr lang="en-US" sz="2800" b="0" strike="noStrike" spc="-1" dirty="0">
                <a:solidFill>
                  <a:srgbClr val="000000"/>
                </a:solidFill>
                <a:uFill>
                  <a:solidFill>
                    <a:srgbClr val="FFFFFF"/>
                  </a:solidFill>
                </a:uFill>
                <a:latin typeface="Calibri"/>
              </a:rPr>
              <a:t>)</a:t>
            </a:r>
            <a:r>
              <a:rPr lang="en-US" sz="2800" b="0" strike="noStrike" spc="-1" dirty="0">
                <a:solidFill>
                  <a:srgbClr val="3366FF"/>
                </a:solidFill>
                <a:uFill>
                  <a:solidFill>
                    <a:srgbClr val="FFFFFF"/>
                  </a:solidFill>
                </a:uFill>
                <a:latin typeface="Calibri"/>
              </a:rPr>
              <a:t> </a:t>
            </a:r>
            <a:r>
              <a:rPr lang="en-US" sz="2800" b="0" strike="noStrike" spc="-1" dirty="0">
                <a:solidFill>
                  <a:srgbClr val="000000"/>
                </a:solidFill>
                <a:uFill>
                  <a:solidFill>
                    <a:srgbClr val="FFFFFF"/>
                  </a:solidFill>
                </a:uFill>
                <a:latin typeface="Calibri"/>
              </a:rPr>
              <a:t>– used as an index into a </a:t>
            </a:r>
            <a:r>
              <a:rPr lang="en-US" sz="2800" b="1" strike="noStrike" spc="-1" dirty="0">
                <a:solidFill>
                  <a:srgbClr val="3366FF"/>
                </a:solidFill>
                <a:uFill>
                  <a:solidFill>
                    <a:srgbClr val="FFFFFF"/>
                  </a:solidFill>
                </a:uFill>
                <a:latin typeface="Calibri"/>
              </a:rPr>
              <a:t>page table </a:t>
            </a:r>
            <a:r>
              <a:rPr lang="en-US" sz="2800" b="0" strike="noStrike" spc="-1" dirty="0">
                <a:solidFill>
                  <a:srgbClr val="000000"/>
                </a:solidFill>
                <a:uFill>
                  <a:solidFill>
                    <a:srgbClr val="FFFFFF"/>
                  </a:solidFill>
                </a:uFill>
                <a:latin typeface="Calibri"/>
              </a:rPr>
              <a:t>which contains base address of each page in physical memory</a:t>
            </a:r>
          </a:p>
          <a:p>
            <a:pPr marL="743040" lvl="1" indent="-285480">
              <a:lnSpc>
                <a:spcPct val="100000"/>
              </a:lnSpc>
              <a:spcBef>
                <a:spcPts val="561"/>
              </a:spcBef>
              <a:buClr>
                <a:srgbClr val="3366FF"/>
              </a:buClr>
              <a:buFont typeface="Monotype Sorts" charset="2"/>
              <a:buChar char=""/>
            </a:pPr>
            <a:r>
              <a:rPr lang="en-US" sz="2800" b="1" strike="noStrike" spc="-1" dirty="0">
                <a:solidFill>
                  <a:srgbClr val="3366FF"/>
                </a:solidFill>
                <a:uFill>
                  <a:solidFill>
                    <a:srgbClr val="FFFFFF"/>
                  </a:solidFill>
                </a:uFill>
                <a:latin typeface="Calibri"/>
              </a:rPr>
              <a:t>Page offset </a:t>
            </a:r>
            <a:r>
              <a:rPr lang="en-US" sz="2800" b="0" strike="noStrike" spc="-1" dirty="0">
                <a:solidFill>
                  <a:srgbClr val="000000"/>
                </a:solidFill>
                <a:uFill>
                  <a:solidFill>
                    <a:srgbClr val="FFFFFF"/>
                  </a:solidFill>
                </a:uFill>
                <a:latin typeface="Calibri"/>
              </a:rPr>
              <a:t>(</a:t>
            </a:r>
            <a:r>
              <a:rPr lang="en-US" sz="2800" b="1" i="1" strike="noStrike" spc="-1" dirty="0">
                <a:solidFill>
                  <a:srgbClr val="3366FF"/>
                </a:solidFill>
                <a:uFill>
                  <a:solidFill>
                    <a:srgbClr val="FFFFFF"/>
                  </a:solidFill>
                </a:uFill>
                <a:latin typeface="Calibri"/>
              </a:rPr>
              <a:t>d</a:t>
            </a:r>
            <a:r>
              <a:rPr lang="en-US" sz="2800" b="0" strike="noStrike" spc="-1" dirty="0">
                <a:solidFill>
                  <a:srgbClr val="000000"/>
                </a:solidFill>
                <a:uFill>
                  <a:solidFill>
                    <a:srgbClr val="FFFFFF"/>
                  </a:solidFill>
                </a:uFill>
                <a:latin typeface="Calibri"/>
              </a:rPr>
              <a:t>)</a:t>
            </a:r>
            <a:r>
              <a:rPr lang="en-US" sz="2800" b="0" strike="noStrike" spc="-1" dirty="0">
                <a:solidFill>
                  <a:srgbClr val="3366FF"/>
                </a:solidFill>
                <a:uFill>
                  <a:solidFill>
                    <a:srgbClr val="FFFFFF"/>
                  </a:solidFill>
                </a:uFill>
                <a:latin typeface="Calibri"/>
              </a:rPr>
              <a:t> </a:t>
            </a:r>
            <a:r>
              <a:rPr lang="en-US" sz="2800" b="0" strike="noStrike" spc="-1" dirty="0">
                <a:solidFill>
                  <a:srgbClr val="000000"/>
                </a:solidFill>
                <a:uFill>
                  <a:solidFill>
                    <a:srgbClr val="FFFFFF"/>
                  </a:solidFill>
                </a:uFill>
                <a:latin typeface="Calibri"/>
              </a:rPr>
              <a:t>– combined with base address to define the physical memory address that is sent to the memory unit</a:t>
            </a:r>
          </a:p>
          <a:p>
            <a:endParaRPr lang="en-US" sz="2800" b="0" strike="noStrike" spc="-1" dirty="0">
              <a:solidFill>
                <a:srgbClr val="000000"/>
              </a:solidFill>
              <a:uFill>
                <a:solidFill>
                  <a:srgbClr val="FFFFFF"/>
                </a:solidFill>
              </a:uFill>
              <a:latin typeface="Calibri"/>
            </a:endParaRPr>
          </a:p>
          <a:p>
            <a:endParaRPr lang="en-US" sz="2800" b="0" strike="noStrike" spc="-1" dirty="0">
              <a:solidFill>
                <a:srgbClr val="000000"/>
              </a:solidFill>
              <a:uFill>
                <a:solidFill>
                  <a:srgbClr val="FFFFFF"/>
                </a:solidFill>
              </a:uFill>
              <a:latin typeface="Calibri"/>
            </a:endParaRPr>
          </a:p>
          <a:p>
            <a:endParaRPr lang="en-US" sz="2800" b="0" strike="noStrike" spc="-1" dirty="0">
              <a:solidFill>
                <a:srgbClr val="000000"/>
              </a:solidFill>
              <a:uFill>
                <a:solidFill>
                  <a:srgbClr val="FFFFFF"/>
                </a:solidFill>
              </a:uFill>
              <a:latin typeface="Calibri"/>
            </a:endParaRPr>
          </a:p>
          <a:p>
            <a:endParaRPr lang="en-US" sz="2800" b="0" strike="noStrike" spc="-1" dirty="0">
              <a:solidFill>
                <a:srgbClr val="000000"/>
              </a:solidFill>
              <a:uFill>
                <a:solidFill>
                  <a:srgbClr val="FFFFFF"/>
                </a:solidFill>
              </a:uFill>
              <a:latin typeface="Calibri"/>
            </a:endParaRPr>
          </a:p>
          <a:p>
            <a:pPr marL="743040" lvl="1" indent="-285480">
              <a:lnSpc>
                <a:spcPct val="100000"/>
              </a:lnSpc>
              <a:spcBef>
                <a:spcPts val="561"/>
              </a:spcBef>
              <a:buClr>
                <a:srgbClr val="000000"/>
              </a:buClr>
              <a:buFont typeface="Monotype Sorts" charset="2"/>
              <a:buChar char=""/>
            </a:pPr>
            <a:r>
              <a:rPr lang="en-US" sz="2800" b="0" strike="noStrike" spc="-1" dirty="0">
                <a:solidFill>
                  <a:srgbClr val="000000"/>
                </a:solidFill>
                <a:uFill>
                  <a:solidFill>
                    <a:srgbClr val="FFFFFF"/>
                  </a:solidFill>
                </a:uFill>
                <a:latin typeface="Calibri"/>
              </a:rPr>
              <a:t>For given logical address space 2</a:t>
            </a:r>
            <a:r>
              <a:rPr lang="en-US" sz="2800" b="0" i="1" strike="noStrike" spc="-1" baseline="30000" dirty="0">
                <a:solidFill>
                  <a:srgbClr val="000000"/>
                </a:solidFill>
                <a:uFill>
                  <a:solidFill>
                    <a:srgbClr val="FFFFFF"/>
                  </a:solidFill>
                </a:uFill>
                <a:latin typeface="Calibri"/>
              </a:rPr>
              <a:t>m </a:t>
            </a:r>
            <a:r>
              <a:rPr lang="en-US" sz="2800" b="0" strike="noStrike" spc="-1" dirty="0">
                <a:solidFill>
                  <a:srgbClr val="000000"/>
                </a:solidFill>
                <a:uFill>
                  <a:solidFill>
                    <a:srgbClr val="FFFFFF"/>
                  </a:solidFill>
                </a:uFill>
                <a:latin typeface="Calibri"/>
              </a:rPr>
              <a:t>and page size</a:t>
            </a:r>
            <a:r>
              <a:rPr lang="en-US" sz="2800" b="0" strike="noStrike" spc="-1" baseline="30000" dirty="0">
                <a:solidFill>
                  <a:srgbClr val="000000"/>
                </a:solidFill>
                <a:uFill>
                  <a:solidFill>
                    <a:srgbClr val="FFFFFF"/>
                  </a:solidFill>
                </a:uFill>
                <a:latin typeface="Calibri"/>
              </a:rPr>
              <a:t> </a:t>
            </a:r>
            <a:r>
              <a:rPr lang="en-US" sz="2800" b="0" i="1" strike="noStrike" spc="-1" dirty="0">
                <a:solidFill>
                  <a:srgbClr val="000000"/>
                </a:solidFill>
                <a:uFill>
                  <a:solidFill>
                    <a:srgbClr val="FFFFFF"/>
                  </a:solidFill>
                </a:uFill>
                <a:latin typeface="Calibri"/>
              </a:rPr>
              <a:t>2</a:t>
            </a:r>
            <a:r>
              <a:rPr lang="en-US" sz="2800" b="0" strike="noStrike" spc="-1" baseline="30000" dirty="0">
                <a:solidFill>
                  <a:srgbClr val="000000"/>
                </a:solidFill>
                <a:uFill>
                  <a:solidFill>
                    <a:srgbClr val="FFFFFF"/>
                  </a:solidFill>
                </a:uFill>
                <a:latin typeface="Calibri"/>
              </a:rPr>
              <a:t>n</a:t>
            </a:r>
            <a:endParaRPr lang="en-US" sz="2800" b="0" strike="noStrike" spc="-1" dirty="0">
              <a:solidFill>
                <a:srgbClr val="000000"/>
              </a:solidFill>
              <a:uFill>
                <a:solidFill>
                  <a:srgbClr val="FFFFFF"/>
                </a:solidFill>
              </a:uFill>
              <a:latin typeface="Calibri"/>
            </a:endParaRPr>
          </a:p>
        </p:txBody>
      </p:sp>
      <p:pic>
        <p:nvPicPr>
          <p:cNvPr id="562" name="Picture 3"/>
          <p:cNvPicPr/>
          <p:nvPr/>
        </p:nvPicPr>
        <p:blipFill>
          <a:blip r:embed="rId3"/>
          <a:stretch/>
        </p:blipFill>
        <p:spPr>
          <a:xfrm>
            <a:off x="2857488" y="3643314"/>
            <a:ext cx="3342960" cy="1228320"/>
          </a:xfrm>
          <a:prstGeom prst="rect">
            <a:avLst/>
          </a:prstGeom>
          <a:ln w="9360">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749160" y="120600"/>
            <a:ext cx="793728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Paging Hardware</a:t>
            </a:r>
          </a:p>
        </p:txBody>
      </p:sp>
      <p:pic>
        <p:nvPicPr>
          <p:cNvPr id="564" name="Picture 4"/>
          <p:cNvPicPr/>
          <p:nvPr/>
        </p:nvPicPr>
        <p:blipFill>
          <a:blip r:embed="rId3"/>
          <a:stretch/>
        </p:blipFill>
        <p:spPr>
          <a:xfrm>
            <a:off x="1655640" y="1128600"/>
            <a:ext cx="6225840" cy="3714480"/>
          </a:xfrm>
          <a:prstGeom prst="rect">
            <a:avLst/>
          </a:prstGeom>
          <a:ln w="9360">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TextShape 1"/>
          <p:cNvSpPr txBox="1"/>
          <p:nvPr/>
        </p:nvSpPr>
        <p:spPr>
          <a:xfrm>
            <a:off x="946080" y="46080"/>
            <a:ext cx="8229240" cy="644040"/>
          </a:xfrm>
          <a:prstGeom prst="rect">
            <a:avLst/>
          </a:prstGeom>
          <a:noFill/>
          <a:ln>
            <a:noFill/>
          </a:ln>
        </p:spPr>
        <p:txBody>
          <a:bodyPr anchor="ctr"/>
          <a:lstStyle/>
          <a:p>
            <a:pPr algn="ctr">
              <a:lnSpc>
                <a:spcPct val="100000"/>
              </a:lnSpc>
            </a:pPr>
            <a:r>
              <a:rPr lang="en-US" sz="2400" b="0" strike="noStrike" spc="-1">
                <a:solidFill>
                  <a:srgbClr val="000000"/>
                </a:solidFill>
                <a:uFill>
                  <a:solidFill>
                    <a:srgbClr val="FFFFFF"/>
                  </a:solidFill>
                </a:uFill>
                <a:latin typeface="Calibri"/>
              </a:rPr>
              <a:t>Paging Model of Logical and  Physical Memory</a:t>
            </a:r>
          </a:p>
        </p:txBody>
      </p:sp>
      <p:pic>
        <p:nvPicPr>
          <p:cNvPr id="566" name="Picture 1030"/>
          <p:cNvPicPr/>
          <p:nvPr/>
        </p:nvPicPr>
        <p:blipFill>
          <a:blip r:embed="rId3"/>
          <a:stretch/>
        </p:blipFill>
        <p:spPr>
          <a:xfrm>
            <a:off x="1928880" y="1203480"/>
            <a:ext cx="4938480" cy="4613040"/>
          </a:xfrm>
          <a:prstGeom prst="rect">
            <a:avLst/>
          </a:prstGeom>
          <a:ln w="9360">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Shape 1"/>
          <p:cNvSpPr txBox="1"/>
          <p:nvPr/>
        </p:nvSpPr>
        <p:spPr>
          <a:xfrm>
            <a:off x="488880" y="182520"/>
            <a:ext cx="822924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Paging Hardware With TLB</a:t>
            </a:r>
          </a:p>
        </p:txBody>
      </p:sp>
      <p:pic>
        <p:nvPicPr>
          <p:cNvPr id="568" name="Picture 5"/>
          <p:cNvPicPr/>
          <p:nvPr/>
        </p:nvPicPr>
        <p:blipFill>
          <a:blip r:embed="rId3"/>
          <a:stretch/>
        </p:blipFill>
        <p:spPr>
          <a:xfrm>
            <a:off x="1781280" y="1284120"/>
            <a:ext cx="5636880" cy="4260600"/>
          </a:xfrm>
          <a:prstGeom prst="rect">
            <a:avLst/>
          </a:prstGeom>
          <a:ln w="9360">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extShape 1"/>
          <p:cNvSpPr txBox="1"/>
          <p:nvPr/>
        </p:nvSpPr>
        <p:spPr>
          <a:xfrm>
            <a:off x="1709640" y="-189000"/>
            <a:ext cx="7111800" cy="902880"/>
          </a:xfrm>
          <a:prstGeom prst="rect">
            <a:avLst/>
          </a:prstGeom>
          <a:noFill/>
          <a:ln>
            <a:noFill/>
          </a:ln>
        </p:spPr>
        <p:txBody>
          <a:bodyPr anchor="ctr"/>
          <a:lstStyle/>
          <a:p>
            <a:pPr algn="ctr">
              <a:lnSpc>
                <a:spcPct val="100000"/>
              </a:lnSpc>
            </a:pPr>
            <a:r>
              <a:rPr lang="en-US" sz="2800" b="0" strike="noStrike" spc="-1">
                <a:solidFill>
                  <a:srgbClr val="000000"/>
                </a:solidFill>
                <a:uFill>
                  <a:solidFill>
                    <a:srgbClr val="FFFFFF"/>
                  </a:solidFill>
                </a:uFill>
                <a:latin typeface="Calibri"/>
              </a:rPr>
              <a:t>Valid (v) or Invalid (i) Bit In A Page Table</a:t>
            </a:r>
          </a:p>
        </p:txBody>
      </p:sp>
      <p:pic>
        <p:nvPicPr>
          <p:cNvPr id="570" name="Picture 5"/>
          <p:cNvPicPr/>
          <p:nvPr/>
        </p:nvPicPr>
        <p:blipFill>
          <a:blip r:embed="rId3"/>
          <a:stretch/>
        </p:blipFill>
        <p:spPr>
          <a:xfrm>
            <a:off x="2222640" y="1252440"/>
            <a:ext cx="5098680" cy="4425480"/>
          </a:xfrm>
          <a:prstGeom prst="rect">
            <a:avLst/>
          </a:prstGeom>
          <a:ln w="9360">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TextShape 1"/>
          <p:cNvSpPr txBox="1"/>
          <p:nvPr/>
        </p:nvSpPr>
        <p:spPr>
          <a:xfrm>
            <a:off x="457200" y="274680"/>
            <a:ext cx="8229240" cy="1142640"/>
          </a:xfrm>
          <a:prstGeom prst="rect">
            <a:avLst/>
          </a:prstGeom>
          <a:noFill/>
          <a:ln>
            <a:noFill/>
          </a:ln>
        </p:spPr>
        <p:txBody>
          <a:bodyPr anchor="ctr">
            <a:normAutofit fontScale="92500" lnSpcReduction="20000"/>
          </a:bodyPr>
          <a:lstStyle/>
          <a:p>
            <a:pPr algn="ctr">
              <a:lnSpc>
                <a:spcPct val="100000"/>
              </a:lnSpc>
            </a:pPr>
            <a:r>
              <a:rPr lang="en-US" sz="4400" b="0" strike="noStrike" spc="-1">
                <a:solidFill>
                  <a:srgbClr val="000000"/>
                </a:solidFill>
                <a:uFill>
                  <a:solidFill>
                    <a:srgbClr val="FFFFFF"/>
                  </a:solidFill>
                </a:uFill>
                <a:latin typeface="Calibri"/>
              </a:rPr>
              <a:t>Virtual Address &amp; Physical Address Cache</a:t>
            </a:r>
          </a:p>
        </p:txBody>
      </p:sp>
      <p:pic>
        <p:nvPicPr>
          <p:cNvPr id="572" name="Picture 2"/>
          <p:cNvPicPr/>
          <p:nvPr/>
        </p:nvPicPr>
        <p:blipFill>
          <a:blip r:embed="rId2"/>
          <a:srcRect t="12328"/>
          <a:stretch/>
        </p:blipFill>
        <p:spPr>
          <a:xfrm>
            <a:off x="214200" y="1428840"/>
            <a:ext cx="8715240" cy="5214600"/>
          </a:xfrm>
          <a:prstGeom prst="rect">
            <a:avLst/>
          </a:prstGeom>
          <a:ln w="9360">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457200" y="274680"/>
            <a:ext cx="8229240" cy="725040"/>
          </a:xfrm>
          <a:prstGeom prst="rect">
            <a:avLst/>
          </a:prstGeom>
          <a:noFill/>
          <a:ln>
            <a:noFill/>
          </a:ln>
        </p:spPr>
        <p:txBody>
          <a:bodyPr anchor="ctr">
            <a:normAutofit/>
          </a:bodyPr>
          <a:lstStyle/>
          <a:p>
            <a:endParaRPr lang="en-US" sz="1800" b="0" strike="noStrike" spc="-1">
              <a:solidFill>
                <a:srgbClr val="000000"/>
              </a:solidFill>
              <a:uFill>
                <a:solidFill>
                  <a:srgbClr val="FFFFFF"/>
                </a:solidFill>
              </a:uFill>
              <a:latin typeface="Calibri"/>
            </a:endParaRPr>
          </a:p>
        </p:txBody>
      </p:sp>
      <p:pic>
        <p:nvPicPr>
          <p:cNvPr id="574" name="Picture 2"/>
          <p:cNvPicPr/>
          <p:nvPr/>
        </p:nvPicPr>
        <p:blipFill>
          <a:blip r:embed="rId2"/>
          <a:stretch/>
        </p:blipFill>
        <p:spPr>
          <a:xfrm>
            <a:off x="428760" y="714240"/>
            <a:ext cx="8429400" cy="5357520"/>
          </a:xfrm>
          <a:prstGeom prst="rect">
            <a:avLst/>
          </a:prstGeom>
          <a:ln w="9360">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76" name="Picture 2"/>
          <p:cNvPicPr/>
          <p:nvPr/>
        </p:nvPicPr>
        <p:blipFill>
          <a:blip r:embed="rId2"/>
          <a:stretch/>
        </p:blipFill>
        <p:spPr>
          <a:xfrm>
            <a:off x="285840" y="714240"/>
            <a:ext cx="8572320" cy="5500440"/>
          </a:xfrm>
          <a:prstGeom prst="rect">
            <a:avLst/>
          </a:prstGeom>
          <a:ln w="9360">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Aliasing Problem</a:t>
            </a:r>
          </a:p>
        </p:txBody>
      </p:sp>
      <p:pic>
        <p:nvPicPr>
          <p:cNvPr id="578" name="Picture 2"/>
          <p:cNvPicPr/>
          <p:nvPr/>
        </p:nvPicPr>
        <p:blipFill>
          <a:blip r:embed="rId2"/>
          <a:stretch/>
        </p:blipFill>
        <p:spPr>
          <a:xfrm>
            <a:off x="1000080" y="1928880"/>
            <a:ext cx="7143480" cy="2999880"/>
          </a:xfrm>
          <a:prstGeom prst="rect">
            <a:avLst/>
          </a:prstGeom>
          <a:ln w="9360">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1119240" y="297000"/>
            <a:ext cx="786888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What happens if there is no free frame?</a:t>
            </a:r>
          </a:p>
        </p:txBody>
      </p:sp>
      <p:sp>
        <p:nvSpPr>
          <p:cNvPr id="580" name="TextShape 2"/>
          <p:cNvSpPr txBox="1"/>
          <p:nvPr/>
        </p:nvSpPr>
        <p:spPr>
          <a:xfrm>
            <a:off x="826920" y="1425600"/>
            <a:ext cx="7724520" cy="4511160"/>
          </a:xfrm>
          <a:prstGeom prst="rect">
            <a:avLst/>
          </a:prstGeom>
          <a:noFill/>
          <a:ln>
            <a:noFill/>
          </a:ln>
        </p:spPr>
        <p:txBody>
          <a:bodyPr/>
          <a:lstStyle/>
          <a:p>
            <a:pPr marL="343080" indent="-3427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Page replacement – find some page in memory, but not really in use, swap it out</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algorithm</a:t>
            </a:r>
          </a:p>
          <a:p>
            <a:pPr marL="743040" lvl="1" indent="-28548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performance – want an algorithm which will result in minimum number of page faults</a:t>
            </a:r>
          </a:p>
          <a:p>
            <a:pPr marL="343080" indent="-3427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Same page may be brought into memory several times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sp>
        <p:nvSpPr>
          <p:cNvPr id="192" name="TextShape 2"/>
          <p:cNvSpPr txBox="1"/>
          <p:nvPr/>
        </p:nvSpPr>
        <p:spPr>
          <a:xfrm>
            <a:off x="214200" y="285840"/>
            <a:ext cx="8786520" cy="6357600"/>
          </a:xfrm>
          <a:prstGeom prst="rect">
            <a:avLst/>
          </a:prstGeom>
          <a:noFill/>
          <a:ln>
            <a:noFill/>
          </a:ln>
        </p:spPr>
        <p:txBody>
          <a:bodyPr>
            <a:normAutofit fontScale="62500" lnSpcReduction="20000"/>
          </a:bodyPr>
          <a:lstStyle/>
          <a:p>
            <a:pPr marL="343080" indent="-342720">
              <a:lnSpc>
                <a:spcPct val="100000"/>
              </a:lnSpc>
              <a:spcBef>
                <a:spcPts val="641"/>
              </a:spcBef>
            </a:pPr>
            <a:r>
              <a:rPr lang="en-US" sz="3200" b="1" strike="noStrike" spc="-1">
                <a:solidFill>
                  <a:srgbClr val="000000"/>
                </a:solidFill>
                <a:uFill>
                  <a:solidFill>
                    <a:srgbClr val="FFFFFF"/>
                  </a:solidFill>
                </a:uFill>
                <a:latin typeface="Calibri"/>
              </a:rPr>
              <a:t>Memory Hierarchy Properties:</a:t>
            </a:r>
            <a:endParaRPr lang="en-US" sz="3200" b="0" strike="noStrike" spc="-1">
              <a:solidFill>
                <a:srgbClr val="000000"/>
              </a:solidFill>
              <a:uFill>
                <a:solidFill>
                  <a:srgbClr val="FFFFFF"/>
                </a:solidFill>
              </a:uFill>
              <a:latin typeface="Calibri"/>
            </a:endParaRPr>
          </a:p>
          <a:p>
            <a:pPr marL="343080" indent="-342720">
              <a:lnSpc>
                <a:spcPct val="100000"/>
              </a:lnSpc>
              <a:spcBef>
                <a:spcPts val="641"/>
              </a:spcBef>
            </a:pPr>
            <a:r>
              <a:rPr lang="en-US" sz="3200" b="0" strike="noStrike" spc="-1">
                <a:solidFill>
                  <a:srgbClr val="000000"/>
                </a:solidFill>
                <a:uFill>
                  <a:solidFill>
                    <a:srgbClr val="FFFFFF"/>
                  </a:solidFill>
                </a:uFill>
                <a:latin typeface="Calibri"/>
              </a:rPr>
              <a:t> Information stored in a memory hierarchy (M1, M2,..Mn)</a:t>
            </a:r>
          </a:p>
          <a:p>
            <a:pPr marL="343080" indent="-342720">
              <a:lnSpc>
                <a:spcPct val="100000"/>
              </a:lnSpc>
              <a:spcBef>
                <a:spcPts val="641"/>
              </a:spcBef>
            </a:pPr>
            <a:r>
              <a:rPr lang="en-US" sz="3200" b="0" strike="noStrike" spc="-1">
                <a:solidFill>
                  <a:srgbClr val="000000"/>
                </a:solidFill>
                <a:uFill>
                  <a:solidFill>
                    <a:srgbClr val="FFFFFF"/>
                  </a:solidFill>
                </a:uFill>
                <a:latin typeface="Calibri"/>
              </a:rPr>
              <a:t>satisfies three important properties:</a:t>
            </a:r>
          </a:p>
          <a:p>
            <a:pPr marL="343080" indent="-342720">
              <a:lnSpc>
                <a:spcPct val="100000"/>
              </a:lnSpc>
              <a:spcBef>
                <a:spcPts val="641"/>
              </a:spcBef>
            </a:pPr>
            <a:r>
              <a:rPr lang="en-US" sz="3200" b="0" strike="noStrike" spc="-1">
                <a:solidFill>
                  <a:srgbClr val="000000"/>
                </a:solidFill>
                <a:uFill>
                  <a:solidFill>
                    <a:srgbClr val="FFFFFF"/>
                  </a:solidFill>
                </a:uFill>
                <a:latin typeface="Calibri"/>
              </a:rPr>
              <a:t> </a:t>
            </a:r>
            <a:r>
              <a:rPr lang="en-US" sz="3200" b="1" strike="noStrike" spc="-1">
                <a:solidFill>
                  <a:srgbClr val="000000"/>
                </a:solidFill>
                <a:uFill>
                  <a:solidFill>
                    <a:srgbClr val="FFFFFF"/>
                  </a:solidFill>
                </a:uFill>
                <a:latin typeface="Calibri"/>
              </a:rPr>
              <a:t>Inclusion Property: </a:t>
            </a:r>
            <a:r>
              <a:rPr lang="en-US" sz="3200" b="0" strike="noStrike" spc="-1">
                <a:solidFill>
                  <a:srgbClr val="000000"/>
                </a:solidFill>
                <a:uFill>
                  <a:solidFill>
                    <a:srgbClr val="FFFFFF"/>
                  </a:solidFill>
                </a:uFill>
                <a:latin typeface="Calibri"/>
              </a:rPr>
              <a:t>It implies that all information items are originally stored in level Mn. During the processing, subsets of Mn are copied into Mn-1. similarity, subsets of Mn-1 are copied into Mn-2, and so on.</a:t>
            </a:r>
          </a:p>
          <a:p>
            <a:pPr marL="343080" indent="-342720">
              <a:lnSpc>
                <a:spcPct val="100000"/>
              </a:lnSpc>
              <a:spcBef>
                <a:spcPts val="641"/>
              </a:spcBef>
            </a:pPr>
            <a:endParaRPr lang="en-US" sz="3200" b="0" strike="noStrike" spc="-1">
              <a:solidFill>
                <a:srgbClr val="000000"/>
              </a:solidFill>
              <a:uFill>
                <a:solidFill>
                  <a:srgbClr val="FFFFFF"/>
                </a:solidFill>
              </a:uFill>
              <a:latin typeface="Calibri"/>
            </a:endParaRPr>
          </a:p>
          <a:p>
            <a:pPr marL="343080" indent="-342720">
              <a:lnSpc>
                <a:spcPct val="100000"/>
              </a:lnSpc>
              <a:spcBef>
                <a:spcPts val="641"/>
              </a:spcBef>
            </a:pPr>
            <a:r>
              <a:rPr lang="en-US" sz="3200" b="0" strike="noStrike" spc="-1">
                <a:solidFill>
                  <a:srgbClr val="000000"/>
                </a:solidFill>
                <a:uFill>
                  <a:solidFill>
                    <a:srgbClr val="FFFFFF"/>
                  </a:solidFill>
                </a:uFill>
                <a:latin typeface="Calibri"/>
              </a:rPr>
              <a:t> </a:t>
            </a:r>
            <a:r>
              <a:rPr lang="en-US" sz="3200" b="1" strike="noStrike" spc="-1">
                <a:solidFill>
                  <a:srgbClr val="000000"/>
                </a:solidFill>
                <a:uFill>
                  <a:solidFill>
                    <a:srgbClr val="FFFFFF"/>
                  </a:solidFill>
                </a:uFill>
                <a:latin typeface="Calibri"/>
              </a:rPr>
              <a:t>Coherence Property: </a:t>
            </a:r>
            <a:r>
              <a:rPr lang="en-US" sz="3200" b="0" strike="noStrike" spc="-1">
                <a:solidFill>
                  <a:srgbClr val="000000"/>
                </a:solidFill>
                <a:uFill>
                  <a:solidFill>
                    <a:srgbClr val="FFFFFF"/>
                  </a:solidFill>
                </a:uFill>
                <a:latin typeface="Calibri"/>
              </a:rPr>
              <a:t>It requires that copies of the same information item at successive memory levels be consistent. If a word is modified in the cache, copies of that word must be updated immediately or eventually at all higher levels.</a:t>
            </a:r>
          </a:p>
          <a:p>
            <a:pPr marL="343080" indent="-342720">
              <a:lnSpc>
                <a:spcPct val="100000"/>
              </a:lnSpc>
              <a:spcBef>
                <a:spcPts val="641"/>
              </a:spcBef>
            </a:pPr>
            <a:endParaRPr lang="en-US" sz="3200" b="0" strike="noStrike" spc="-1">
              <a:solidFill>
                <a:srgbClr val="000000"/>
              </a:solidFill>
              <a:uFill>
                <a:solidFill>
                  <a:srgbClr val="FFFFFF"/>
                </a:solidFill>
              </a:uFill>
              <a:latin typeface="Calibri"/>
            </a:endParaRPr>
          </a:p>
          <a:p>
            <a:pPr marL="343080" indent="-342720">
              <a:lnSpc>
                <a:spcPct val="100000"/>
              </a:lnSpc>
              <a:spcBef>
                <a:spcPts val="641"/>
              </a:spcBef>
            </a:pPr>
            <a:r>
              <a:rPr lang="en-US" sz="3200" b="1" strike="noStrike" spc="-1">
                <a:solidFill>
                  <a:srgbClr val="000000"/>
                </a:solidFill>
                <a:uFill>
                  <a:solidFill>
                    <a:srgbClr val="FFFFFF"/>
                  </a:solidFill>
                </a:uFill>
                <a:latin typeface="Calibri"/>
              </a:rPr>
              <a:t>Locality of References: </a:t>
            </a:r>
            <a:r>
              <a:rPr lang="en-US" sz="3200" b="0" strike="noStrike" spc="-1">
                <a:solidFill>
                  <a:srgbClr val="000000"/>
                </a:solidFill>
                <a:uFill>
                  <a:solidFill>
                    <a:srgbClr val="FFFFFF"/>
                  </a:solidFill>
                </a:uFill>
                <a:latin typeface="Calibri"/>
              </a:rPr>
              <a:t>The memory hierarchy was developed based on a program behaviour known as locality of references. Memory references are generated by the CPU for either instruction or data access. Frequently used information is found in the lower levels in order to minimize the effective access time of the memory hierarchy.</a:t>
            </a:r>
          </a:p>
          <a:p>
            <a:pPr marL="438840" indent="-319680">
              <a:lnSpc>
                <a:spcPct val="100000"/>
              </a:lnSpc>
              <a:buClr>
                <a:srgbClr val="C0504D"/>
              </a:buClr>
              <a:buFont typeface="Wingdings 2" charset="2"/>
              <a:buChar char=""/>
            </a:pPr>
            <a:r>
              <a:rPr lang="en-US" sz="3200" b="0" strike="noStrike" spc="-1">
                <a:solidFill>
                  <a:srgbClr val="C0504D"/>
                </a:solidFill>
                <a:uFill>
                  <a:solidFill>
                    <a:srgbClr val="FFFFFF"/>
                  </a:solidFill>
                </a:uFill>
                <a:latin typeface="Calibri"/>
              </a:rPr>
              <a:t>Temporal locality of reference:</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81"/>
              </a:spcBef>
              <a:buClr>
                <a:srgbClr val="000000"/>
              </a:buClr>
              <a:buFont typeface="Wingdings" charset="2"/>
              <a:buChar char=""/>
            </a:pPr>
            <a:r>
              <a:rPr lang="en-US" sz="2900" b="0" strike="noStrike" spc="-1">
                <a:solidFill>
                  <a:srgbClr val="000000"/>
                </a:solidFill>
                <a:uFill>
                  <a:solidFill>
                    <a:srgbClr val="FFFFFF"/>
                  </a:solidFill>
                </a:uFill>
                <a:latin typeface="Calibri"/>
              </a:rPr>
              <a:t>Recently executed instruction is likely to be executed again very soon.</a:t>
            </a:r>
          </a:p>
          <a:p>
            <a:pPr marL="438840" indent="-319680">
              <a:lnSpc>
                <a:spcPct val="100000"/>
              </a:lnSpc>
              <a:buClr>
                <a:srgbClr val="C0504D"/>
              </a:buClr>
              <a:buFont typeface="Wingdings 2" charset="2"/>
              <a:buChar char=""/>
            </a:pPr>
            <a:r>
              <a:rPr lang="en-US" sz="3200" b="0" strike="noStrike" spc="-1">
                <a:solidFill>
                  <a:srgbClr val="C0504D"/>
                </a:solidFill>
                <a:uFill>
                  <a:solidFill>
                    <a:srgbClr val="FFFFFF"/>
                  </a:solidFill>
                </a:uFill>
                <a:latin typeface="Calibri"/>
              </a:rPr>
              <a:t>Spatial locality of reference:</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19"/>
              </a:spcBef>
              <a:buClr>
                <a:srgbClr val="000000"/>
              </a:buClr>
              <a:buFont typeface="Wingdings" charset="2"/>
              <a:buChar char=""/>
            </a:pPr>
            <a:r>
              <a:rPr lang="en-US" sz="2600" b="0" strike="noStrike" spc="-1">
                <a:solidFill>
                  <a:srgbClr val="000000"/>
                </a:solidFill>
                <a:uFill>
                  <a:solidFill>
                    <a:srgbClr val="FFFFFF"/>
                  </a:solidFill>
                </a:uFill>
                <a:latin typeface="Calibri"/>
              </a:rPr>
              <a:t>Instructions with addresses close to a recently instruction are likely to be executed soon.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extShape 1"/>
          <p:cNvSpPr txBox="1"/>
          <p:nvPr/>
        </p:nvSpPr>
        <p:spPr>
          <a:xfrm>
            <a:off x="1022400" y="277920"/>
            <a:ext cx="766404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Page Replacement</a:t>
            </a:r>
          </a:p>
        </p:txBody>
      </p:sp>
      <p:pic>
        <p:nvPicPr>
          <p:cNvPr id="582" name="Picture 4"/>
          <p:cNvPicPr/>
          <p:nvPr/>
        </p:nvPicPr>
        <p:blipFill>
          <a:blip r:embed="rId3"/>
          <a:stretch/>
        </p:blipFill>
        <p:spPr>
          <a:xfrm>
            <a:off x="1171440" y="1020600"/>
            <a:ext cx="7025760" cy="5178240"/>
          </a:xfrm>
          <a:prstGeom prst="rect">
            <a:avLst/>
          </a:prstGeom>
          <a:ln w="9360">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1011240" y="277920"/>
            <a:ext cx="7675200" cy="576000"/>
          </a:xfrm>
          <a:prstGeom prst="rect">
            <a:avLst/>
          </a:prstGeom>
          <a:noFill/>
          <a:ln>
            <a:noFill/>
          </a:ln>
        </p:spPr>
        <p:txBody>
          <a:bodyPr anchor="ctr">
            <a:normAutofit fontScale="85000" lnSpcReduction="20000"/>
          </a:bodyPr>
          <a:lstStyle/>
          <a:p>
            <a:pPr algn="ctr">
              <a:lnSpc>
                <a:spcPct val="100000"/>
              </a:lnSpc>
            </a:pPr>
            <a:r>
              <a:rPr lang="en-US" sz="4400" b="0" strike="noStrike" spc="-1">
                <a:solidFill>
                  <a:srgbClr val="000000"/>
                </a:solidFill>
                <a:uFill>
                  <a:solidFill>
                    <a:srgbClr val="FFFFFF"/>
                  </a:solidFill>
                </a:uFill>
                <a:latin typeface="Calibri"/>
              </a:rPr>
              <a:t>Page Replacement Algorithms</a:t>
            </a:r>
          </a:p>
        </p:txBody>
      </p:sp>
      <p:sp>
        <p:nvSpPr>
          <p:cNvPr id="584" name="TextShape 2"/>
          <p:cNvSpPr txBox="1"/>
          <p:nvPr/>
        </p:nvSpPr>
        <p:spPr>
          <a:xfrm>
            <a:off x="806400" y="1349280"/>
            <a:ext cx="7760880" cy="4366800"/>
          </a:xfrm>
          <a:prstGeom prst="rect">
            <a:avLst/>
          </a:prstGeom>
          <a:noFill/>
          <a:ln>
            <a:noFill/>
          </a:ln>
        </p:spPr>
        <p:txBody>
          <a:bodyPr/>
          <a:lstStyle/>
          <a:p>
            <a:pPr marL="343080" indent="-3427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Want lowest page-fault rate</a:t>
            </a:r>
          </a:p>
          <a:p>
            <a:pPr marL="343080" indent="-3427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Evaluate algorithm by running it on a particular string of memory references (reference string) and computing the number of page faults on that string</a:t>
            </a:r>
          </a:p>
          <a:p>
            <a:pPr marL="343080" indent="-3427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In all our examples, the reference string is</a:t>
            </a:r>
          </a:p>
          <a:p>
            <a:pPr marL="343080" indent="-342720">
              <a:lnSpc>
                <a:spcPct val="100000"/>
              </a:lnSpc>
              <a:spcBef>
                <a:spcPts val="561"/>
              </a:spcBef>
            </a:pPr>
            <a:r>
              <a:rPr lang="en-US" sz="2800" b="0" strike="noStrike" spc="-1">
                <a:solidFill>
                  <a:srgbClr val="000000"/>
                </a:solidFill>
                <a:uFill>
                  <a:solidFill>
                    <a:srgbClr val="FFFFFF"/>
                  </a:solidFill>
                </a:uFill>
                <a:latin typeface="Calibri"/>
              </a:rPr>
              <a:t>               </a:t>
            </a:r>
            <a:r>
              <a:rPr lang="en-US" sz="2800" b="1" strike="noStrike" spc="-1">
                <a:solidFill>
                  <a:srgbClr val="FF0000"/>
                </a:solidFill>
                <a:uFill>
                  <a:solidFill>
                    <a:srgbClr val="FFFFFF"/>
                  </a:solidFill>
                </a:uFill>
                <a:latin typeface="Calibri"/>
              </a:rPr>
              <a:t>1, 2, 3, 4, 1, 2, 5, 1, 2, 3, 4, 5</a:t>
            </a:r>
            <a:endParaRPr lang="en-US" sz="2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86" name="Content Placeholder 3"/>
          <p:cNvPicPr/>
          <p:nvPr/>
        </p:nvPicPr>
        <p:blipFill>
          <a:blip r:embed="rId2"/>
          <a:srcRect b="5925"/>
          <a:stretch/>
        </p:blipFill>
        <p:spPr>
          <a:xfrm>
            <a:off x="546840" y="285840"/>
            <a:ext cx="8049600" cy="6143400"/>
          </a:xfrm>
          <a:prstGeom prst="rect">
            <a:avLst/>
          </a:prstGeom>
          <a:ln w="9360">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88" name="Content Placeholder 3"/>
          <p:cNvPicPr/>
          <p:nvPr/>
        </p:nvPicPr>
        <p:blipFill>
          <a:blip r:embed="rId2"/>
          <a:srcRect l="12685" r="12685"/>
          <a:stretch/>
        </p:blipFill>
        <p:spPr>
          <a:xfrm>
            <a:off x="500040" y="357120"/>
            <a:ext cx="8214840" cy="6143400"/>
          </a:xfrm>
          <a:prstGeom prst="rect">
            <a:avLst/>
          </a:prstGeom>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90" name="Content Placeholder 3"/>
          <p:cNvPicPr/>
          <p:nvPr/>
        </p:nvPicPr>
        <p:blipFill>
          <a:blip r:embed="rId2"/>
          <a:srcRect l="12685" r="12685"/>
          <a:stretch/>
        </p:blipFill>
        <p:spPr>
          <a:xfrm>
            <a:off x="571320" y="500040"/>
            <a:ext cx="7929360" cy="5928840"/>
          </a:xfrm>
          <a:prstGeom prst="rect">
            <a:avLst/>
          </a:prstGeom>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92" name="Content Placeholder 3"/>
          <p:cNvPicPr/>
          <p:nvPr/>
        </p:nvPicPr>
        <p:blipFill>
          <a:blip r:embed="rId2"/>
          <a:srcRect l="12685" r="12685"/>
          <a:stretch/>
        </p:blipFill>
        <p:spPr>
          <a:xfrm>
            <a:off x="714240" y="714240"/>
            <a:ext cx="7643520" cy="5411520"/>
          </a:xfrm>
          <a:prstGeom prst="rect">
            <a:avLst/>
          </a:prstGeom>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94" name="Content Placeholder 3"/>
          <p:cNvPicPr/>
          <p:nvPr/>
        </p:nvPicPr>
        <p:blipFill>
          <a:blip r:embed="rId2"/>
          <a:srcRect l="12685" r="12685"/>
          <a:stretch/>
        </p:blipFill>
        <p:spPr>
          <a:xfrm>
            <a:off x="785880" y="642960"/>
            <a:ext cx="7572240" cy="5482800"/>
          </a:xfrm>
          <a:prstGeom prst="rect">
            <a:avLst/>
          </a:prstGeom>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96" name="Content Placeholder 3"/>
          <p:cNvPicPr/>
          <p:nvPr/>
        </p:nvPicPr>
        <p:blipFill>
          <a:blip r:embed="rId2"/>
          <a:srcRect l="12685" r="12685"/>
          <a:stretch/>
        </p:blipFill>
        <p:spPr>
          <a:xfrm>
            <a:off x="785880" y="642960"/>
            <a:ext cx="7786440" cy="5714640"/>
          </a:xfrm>
          <a:prstGeom prst="rect">
            <a:avLst/>
          </a:prstGeom>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598" name="Content Placeholder 3"/>
          <p:cNvPicPr/>
          <p:nvPr/>
        </p:nvPicPr>
        <p:blipFill>
          <a:blip r:embed="rId2"/>
          <a:srcRect l="12685" r="12685"/>
          <a:stretch/>
        </p:blipFill>
        <p:spPr>
          <a:xfrm>
            <a:off x="857160" y="857160"/>
            <a:ext cx="7500600" cy="5268600"/>
          </a:xfrm>
          <a:prstGeom prst="rect">
            <a:avLst/>
          </a:prstGeom>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00" name="Content Placeholder 3"/>
          <p:cNvPicPr/>
          <p:nvPr/>
        </p:nvPicPr>
        <p:blipFill>
          <a:blip r:embed="rId2"/>
          <a:srcRect l="12685" r="12685"/>
          <a:stretch/>
        </p:blipFill>
        <p:spPr>
          <a:xfrm>
            <a:off x="785880" y="857160"/>
            <a:ext cx="7786440" cy="5268600"/>
          </a:xfrm>
          <a:prstGeom prst="rect">
            <a:avLst/>
          </a:prstGeom>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194" name="Picture 2"/>
          <p:cNvPicPr/>
          <p:nvPr/>
        </p:nvPicPr>
        <p:blipFill>
          <a:blip r:embed="rId2"/>
          <a:stretch/>
        </p:blipFill>
        <p:spPr>
          <a:xfrm>
            <a:off x="357120" y="285840"/>
            <a:ext cx="8286480" cy="6286320"/>
          </a:xfrm>
          <a:prstGeom prst="rect">
            <a:avLst/>
          </a:prstGeom>
          <a:ln w="9360">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02" name="Content Placeholder 3"/>
          <p:cNvPicPr/>
          <p:nvPr/>
        </p:nvPicPr>
        <p:blipFill>
          <a:blip r:embed="rId2"/>
          <a:srcRect l="12685" r="12685"/>
          <a:stretch/>
        </p:blipFill>
        <p:spPr>
          <a:xfrm>
            <a:off x="571320" y="714240"/>
            <a:ext cx="8072280" cy="5411520"/>
          </a:xfrm>
          <a:prstGeom prst="rect">
            <a:avLst/>
          </a:prstGeom>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04" name="Content Placeholder 3"/>
          <p:cNvPicPr/>
          <p:nvPr/>
        </p:nvPicPr>
        <p:blipFill>
          <a:blip r:embed="rId2"/>
          <a:srcRect l="12685" r="12685"/>
          <a:stretch/>
        </p:blipFill>
        <p:spPr>
          <a:xfrm>
            <a:off x="857160" y="500040"/>
            <a:ext cx="7643520" cy="5625720"/>
          </a:xfrm>
          <a:prstGeom prst="rect">
            <a:avLst/>
          </a:prstGeom>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06" name="Content Placeholder 3"/>
          <p:cNvPicPr/>
          <p:nvPr/>
        </p:nvPicPr>
        <p:blipFill>
          <a:blip r:embed="rId2"/>
          <a:srcRect l="12685" r="12685"/>
          <a:stretch/>
        </p:blipFill>
        <p:spPr>
          <a:xfrm>
            <a:off x="642960" y="714240"/>
            <a:ext cx="7929360" cy="5411520"/>
          </a:xfrm>
          <a:prstGeom prst="rect">
            <a:avLst/>
          </a:prstGeom>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08" name="Content Placeholder 3"/>
          <p:cNvPicPr/>
          <p:nvPr/>
        </p:nvPicPr>
        <p:blipFill>
          <a:blip r:embed="rId2"/>
          <a:srcRect l="12685" r="13597"/>
          <a:stretch/>
        </p:blipFill>
        <p:spPr>
          <a:xfrm>
            <a:off x="571320" y="714240"/>
            <a:ext cx="8072280" cy="5411520"/>
          </a:xfrm>
          <a:prstGeom prst="rect">
            <a:avLst/>
          </a:prstGeom>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10" name="Content Placeholder 3"/>
          <p:cNvPicPr/>
          <p:nvPr/>
        </p:nvPicPr>
        <p:blipFill>
          <a:blip r:embed="rId2"/>
          <a:srcRect l="12685" r="12685"/>
          <a:stretch/>
        </p:blipFill>
        <p:spPr>
          <a:xfrm>
            <a:off x="428760" y="500040"/>
            <a:ext cx="8357760" cy="5625720"/>
          </a:xfrm>
          <a:prstGeom prst="rect">
            <a:avLst/>
          </a:prstGeom>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12" name="Content Placeholder 3"/>
          <p:cNvPicPr/>
          <p:nvPr/>
        </p:nvPicPr>
        <p:blipFill>
          <a:blip r:embed="rId2"/>
          <a:srcRect l="12685" r="12685"/>
          <a:stretch/>
        </p:blipFill>
        <p:spPr>
          <a:xfrm>
            <a:off x="357120" y="785880"/>
            <a:ext cx="8286480" cy="5339880"/>
          </a:xfrm>
          <a:prstGeom prst="rect">
            <a:avLst/>
          </a:prstGeom>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14" name="Content Placeholder 3"/>
          <p:cNvPicPr/>
          <p:nvPr/>
        </p:nvPicPr>
        <p:blipFill>
          <a:blip r:embed="rId2"/>
          <a:srcRect l="12685" r="12685"/>
          <a:stretch/>
        </p:blipFill>
        <p:spPr>
          <a:xfrm>
            <a:off x="428760" y="571320"/>
            <a:ext cx="8286480" cy="5928840"/>
          </a:xfrm>
          <a:prstGeom prst="rect">
            <a:avLst/>
          </a:prstGeom>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16" name="Content Placeholder 5"/>
          <p:cNvPicPr/>
          <p:nvPr/>
        </p:nvPicPr>
        <p:blipFill>
          <a:blip r:embed="rId2"/>
          <a:srcRect l="12685" r="12685"/>
          <a:stretch/>
        </p:blipFill>
        <p:spPr>
          <a:xfrm>
            <a:off x="500040" y="571320"/>
            <a:ext cx="8286480" cy="5554440"/>
          </a:xfrm>
          <a:prstGeom prst="rect">
            <a:avLst/>
          </a:prstGeom>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18" name="Content Placeholder 3"/>
          <p:cNvPicPr/>
          <p:nvPr/>
        </p:nvPicPr>
        <p:blipFill>
          <a:blip r:embed="rId2"/>
          <a:srcRect l="12685" r="12685"/>
          <a:stretch/>
        </p:blipFill>
        <p:spPr>
          <a:xfrm>
            <a:off x="571320" y="857160"/>
            <a:ext cx="7929360" cy="5357520"/>
          </a:xfrm>
          <a:prstGeom prst="rect">
            <a:avLst/>
          </a:prstGeom>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20" name="Content Placeholder 3"/>
          <p:cNvPicPr/>
          <p:nvPr/>
        </p:nvPicPr>
        <p:blipFill>
          <a:blip r:embed="rId2"/>
          <a:srcRect l="12685" r="12685"/>
          <a:stretch/>
        </p:blipFill>
        <p:spPr>
          <a:xfrm>
            <a:off x="785880" y="714240"/>
            <a:ext cx="7786440" cy="5571720"/>
          </a:xfrm>
          <a:prstGeom prst="rect">
            <a:avLst/>
          </a:prstGeom>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Cache hit</a:t>
            </a:r>
            <a:endParaRPr lang="en-US" sz="4400" b="0" strike="noStrike" spc="-1">
              <a:solidFill>
                <a:srgbClr val="000000"/>
              </a:solidFill>
              <a:uFill>
                <a:solidFill>
                  <a:srgbClr val="FFFFFF"/>
                </a:solidFill>
              </a:uFill>
              <a:latin typeface="Calibri"/>
            </a:endParaRPr>
          </a:p>
        </p:txBody>
      </p:sp>
      <p:sp>
        <p:nvSpPr>
          <p:cNvPr id="196" name="TextShape 2"/>
          <p:cNvSpPr txBox="1"/>
          <p:nvPr/>
        </p:nvSpPr>
        <p:spPr>
          <a:xfrm>
            <a:off x="457200" y="1600200"/>
            <a:ext cx="8229240" cy="4525560"/>
          </a:xfrm>
          <a:prstGeom prst="rect">
            <a:avLst/>
          </a:prstGeom>
          <a:noFill/>
          <a:ln>
            <a:noFill/>
          </a:ln>
        </p:spPr>
        <p:txBody>
          <a:bodyPr>
            <a:normAutofit fontScale="62500" lnSpcReduction="20000"/>
          </a:bodyPr>
          <a:lstStyle/>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Existence of a cache is transparent to the processor. The processor issues Read and </a:t>
            </a:r>
            <a:r>
              <a:t/>
            </a:r>
            <a:br/>
            <a:r>
              <a:rPr lang="en-US" sz="3200" b="0" i="1" strike="noStrike" spc="-1">
                <a:solidFill>
                  <a:srgbClr val="C0504D"/>
                </a:solidFill>
                <a:uFill>
                  <a:solidFill>
                    <a:srgbClr val="FFFFFF"/>
                  </a:solidFill>
                </a:uFill>
                <a:latin typeface="Calibri"/>
              </a:rPr>
              <a:t>Write requests in the same manner. </a:t>
            </a:r>
            <a:endParaRPr lang="en-US" sz="3200" b="0" strike="noStrike" spc="-1">
              <a:solidFill>
                <a:srgbClr val="000000"/>
              </a:solidFill>
              <a:uFill>
                <a:solidFill>
                  <a:srgbClr val="FFFFFF"/>
                </a:solidFill>
              </a:uFill>
              <a:latin typeface="Calibri"/>
            </a:endParaRPr>
          </a:p>
          <a:p>
            <a:pPr>
              <a:lnSpc>
                <a:spcPct val="100000"/>
              </a:lnSpc>
            </a:pPr>
            <a:endParaRPr lang="en-US" sz="3200" b="0" strike="noStrike" spc="-1">
              <a:solidFill>
                <a:srgbClr val="000000"/>
              </a:solidFill>
              <a:uFill>
                <a:solidFill>
                  <a:srgbClr val="FFFFFF"/>
                </a:solidFill>
              </a:uFill>
              <a:latin typeface="Calibri"/>
            </a:endParaRPr>
          </a:p>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If the data is in the cache it is called a </a:t>
            </a:r>
            <a:r>
              <a:rPr lang="en-US" sz="3200" b="0" i="1" u="sng" strike="noStrike" spc="-1">
                <a:solidFill>
                  <a:srgbClr val="C0504D"/>
                </a:solidFill>
                <a:uFill>
                  <a:solidFill>
                    <a:srgbClr val="FFFFFF"/>
                  </a:solidFill>
                </a:uFill>
                <a:latin typeface="Calibri"/>
              </a:rPr>
              <a:t>Read or Write hit</a:t>
            </a:r>
            <a:r>
              <a:rPr lang="en-US" sz="3200" b="0" i="1" strike="noStrike" spc="-1">
                <a:solidFill>
                  <a:srgbClr val="C0504D"/>
                </a:solidFill>
                <a:uFill>
                  <a:solidFill>
                    <a:srgbClr val="FFFFFF"/>
                  </a:solidFill>
                </a:uFill>
                <a:latin typeface="Calibri"/>
              </a:rPr>
              <a:t>.</a:t>
            </a:r>
            <a:endParaRPr lang="en-US" sz="3200" b="0" strike="noStrike" spc="-1">
              <a:solidFill>
                <a:srgbClr val="000000"/>
              </a:solidFill>
              <a:uFill>
                <a:solidFill>
                  <a:srgbClr val="FFFFFF"/>
                </a:solidFill>
              </a:uFill>
              <a:latin typeface="Calibri"/>
            </a:endParaRPr>
          </a:p>
          <a:p>
            <a:pPr>
              <a:lnSpc>
                <a:spcPct val="100000"/>
              </a:lnSpc>
            </a:pPr>
            <a:endParaRPr lang="en-US" sz="3200" b="0" strike="noStrike" spc="-1">
              <a:solidFill>
                <a:srgbClr val="000000"/>
              </a:solidFill>
              <a:uFill>
                <a:solidFill>
                  <a:srgbClr val="FFFFFF"/>
                </a:solidFill>
              </a:uFill>
              <a:latin typeface="Calibri"/>
            </a:endParaRPr>
          </a:p>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Read hit:</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 The data is obtained from the cache.</a:t>
            </a:r>
            <a:endParaRPr lang="en-US" sz="2800" b="0" strike="noStrike" spc="-1">
              <a:solidFill>
                <a:srgbClr val="000000"/>
              </a:solidFill>
              <a:uFill>
                <a:solidFill>
                  <a:srgbClr val="FFFFFF"/>
                </a:solidFill>
              </a:uFill>
              <a:latin typeface="Calibri"/>
            </a:endParaRPr>
          </a:p>
          <a:p>
            <a:pPr>
              <a:lnSpc>
                <a:spcPct val="100000"/>
              </a:lnSpc>
            </a:pPr>
            <a:endParaRPr lang="en-US" sz="2800" b="0" strike="noStrike" spc="-1">
              <a:solidFill>
                <a:srgbClr val="000000"/>
              </a:solidFill>
              <a:uFill>
                <a:solidFill>
                  <a:srgbClr val="FFFFFF"/>
                </a:solidFill>
              </a:uFill>
              <a:latin typeface="Calibri"/>
            </a:endParaRPr>
          </a:p>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Write hit:</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Cache has a replica of the contents of the main memory.</a:t>
            </a:r>
            <a:endParaRPr lang="en-US" sz="28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Contents of the cache and the main memory may be updated simultaneously.       This is the </a:t>
            </a:r>
            <a:r>
              <a:rPr lang="en-US" sz="2800" b="0" i="1" u="sng" strike="noStrike" spc="-1">
                <a:solidFill>
                  <a:srgbClr val="C0504D"/>
                </a:solidFill>
                <a:uFill>
                  <a:solidFill>
                    <a:srgbClr val="FFFFFF"/>
                  </a:solidFill>
                </a:uFill>
                <a:latin typeface="Calibri"/>
              </a:rPr>
              <a:t>write-through</a:t>
            </a:r>
            <a:r>
              <a:rPr lang="en-US" sz="2800" b="0" i="1" strike="noStrike" spc="-1">
                <a:solidFill>
                  <a:srgbClr val="C0504D"/>
                </a:solidFill>
                <a:uFill>
                  <a:solidFill>
                    <a:srgbClr val="FFFFFF"/>
                  </a:solidFill>
                </a:uFill>
                <a:latin typeface="Calibri"/>
              </a:rPr>
              <a:t> protocol. </a:t>
            </a:r>
            <a:endParaRPr lang="en-US" sz="28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Update the contents of the cache, and mark it as updated by setting a bit known as the </a:t>
            </a:r>
            <a:r>
              <a:rPr lang="en-US" sz="2800" b="0" i="1" u="sng" strike="noStrike" spc="-1">
                <a:solidFill>
                  <a:srgbClr val="C0504D"/>
                </a:solidFill>
                <a:uFill>
                  <a:solidFill>
                    <a:srgbClr val="FFFFFF"/>
                  </a:solidFill>
                </a:uFill>
                <a:latin typeface="Calibri"/>
              </a:rPr>
              <a:t>dirty bit or modified</a:t>
            </a:r>
            <a:r>
              <a:rPr lang="en-US" sz="2800" b="0" i="1" strike="noStrike" spc="-1">
                <a:solidFill>
                  <a:srgbClr val="C0504D"/>
                </a:solidFill>
                <a:uFill>
                  <a:solidFill>
                    <a:srgbClr val="FFFFFF"/>
                  </a:solidFill>
                </a:uFill>
                <a:latin typeface="Calibri"/>
              </a:rPr>
              <a:t> bit. The contents of the main memory are updated when this block is replaced. This is </a:t>
            </a:r>
            <a:r>
              <a:rPr lang="en-US" sz="2800" b="0" i="1" u="sng" strike="noStrike" spc="-1">
                <a:solidFill>
                  <a:srgbClr val="C0504D"/>
                </a:solidFill>
                <a:uFill>
                  <a:solidFill>
                    <a:srgbClr val="FFFFFF"/>
                  </a:solidFill>
                </a:uFill>
                <a:latin typeface="Calibri"/>
              </a:rPr>
              <a:t>write-back or copy-back</a:t>
            </a:r>
            <a:r>
              <a:rPr lang="en-US" sz="2800" b="0" i="1" strike="noStrike" spc="-1">
                <a:solidFill>
                  <a:srgbClr val="C0504D"/>
                </a:solidFill>
                <a:uFill>
                  <a:solidFill>
                    <a:srgbClr val="FFFFFF"/>
                  </a:solidFill>
                </a:uFill>
                <a:latin typeface="Calibri"/>
              </a:rPr>
              <a:t> protocol. </a:t>
            </a:r>
            <a:endParaRPr lang="en-US" sz="2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22" name="Content Placeholder 3"/>
          <p:cNvPicPr/>
          <p:nvPr/>
        </p:nvPicPr>
        <p:blipFill>
          <a:blip r:embed="rId2"/>
          <a:srcRect b="5925"/>
          <a:stretch/>
        </p:blipFill>
        <p:spPr>
          <a:xfrm>
            <a:off x="546840" y="285840"/>
            <a:ext cx="8049600" cy="5928840"/>
          </a:xfrm>
          <a:prstGeom prst="rect">
            <a:avLst/>
          </a:prstGeom>
          <a:ln w="9360">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24" name="Picture 2"/>
          <p:cNvPicPr/>
          <p:nvPr/>
        </p:nvPicPr>
        <p:blipFill>
          <a:blip r:embed="rId2"/>
          <a:srcRect b="4350"/>
          <a:stretch/>
        </p:blipFill>
        <p:spPr>
          <a:xfrm>
            <a:off x="546840" y="285840"/>
            <a:ext cx="8049600" cy="5928840"/>
          </a:xfrm>
          <a:prstGeom prst="rect">
            <a:avLst/>
          </a:prstGeom>
          <a:ln w="9360">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26" name="Picture 2"/>
          <p:cNvPicPr/>
          <p:nvPr/>
        </p:nvPicPr>
        <p:blipFill>
          <a:blip r:embed="rId2"/>
          <a:srcRect b="4350"/>
          <a:stretch/>
        </p:blipFill>
        <p:spPr>
          <a:xfrm>
            <a:off x="546840" y="285840"/>
            <a:ext cx="8049600" cy="6000480"/>
          </a:xfrm>
          <a:prstGeom prst="rect">
            <a:avLst/>
          </a:prstGeom>
          <a:ln w="9360">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28" name="Picture 2"/>
          <p:cNvPicPr/>
          <p:nvPr/>
        </p:nvPicPr>
        <p:blipFill>
          <a:blip r:embed="rId2"/>
          <a:srcRect b="4350"/>
          <a:stretch/>
        </p:blipFill>
        <p:spPr>
          <a:xfrm>
            <a:off x="546840" y="285840"/>
            <a:ext cx="8049600" cy="6000480"/>
          </a:xfrm>
          <a:prstGeom prst="rect">
            <a:avLst/>
          </a:prstGeom>
          <a:ln w="9360">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30" name="Picture 2"/>
          <p:cNvPicPr/>
          <p:nvPr/>
        </p:nvPicPr>
        <p:blipFill>
          <a:blip r:embed="rId2"/>
          <a:srcRect b="5925"/>
          <a:stretch/>
        </p:blipFill>
        <p:spPr>
          <a:xfrm>
            <a:off x="546840" y="285840"/>
            <a:ext cx="8049600" cy="6000480"/>
          </a:xfrm>
          <a:prstGeom prst="rect">
            <a:avLst/>
          </a:prstGeom>
          <a:ln w="9360">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TextShape 1"/>
          <p:cNvSpPr txBox="1"/>
          <p:nvPr/>
        </p:nvSpPr>
        <p:spPr>
          <a:xfrm>
            <a:off x="457200" y="274680"/>
            <a:ext cx="8229240" cy="1010880"/>
          </a:xfrm>
          <a:prstGeom prst="rect">
            <a:avLst/>
          </a:prstGeom>
          <a:noFill/>
          <a:ln>
            <a:noFill/>
          </a:ln>
        </p:spPr>
        <p:txBody>
          <a:bodyPr anchor="ctr">
            <a:normAutofit/>
          </a:bodyPr>
          <a:lstStyle/>
          <a:p>
            <a:pPr algn="ctr">
              <a:lnSpc>
                <a:spcPct val="100000"/>
              </a:lnSpc>
            </a:pPr>
            <a:r>
              <a:rPr lang="en-US" sz="4400" b="0" u="sng" strike="noStrike" spc="-1">
                <a:solidFill>
                  <a:srgbClr val="000000"/>
                </a:solidFill>
                <a:uFill>
                  <a:solidFill>
                    <a:srgbClr val="FFFFFF"/>
                  </a:solidFill>
                </a:uFill>
                <a:latin typeface="Calibri"/>
              </a:rPr>
              <a:t>Bandwidth</a:t>
            </a:r>
            <a:endParaRPr lang="en-US" sz="4400" b="0" strike="noStrike" spc="-1">
              <a:solidFill>
                <a:srgbClr val="000000"/>
              </a:solidFill>
              <a:uFill>
                <a:solidFill>
                  <a:srgbClr val="FFFFFF"/>
                </a:solidFill>
              </a:uFill>
              <a:latin typeface="Calibri"/>
            </a:endParaRPr>
          </a:p>
        </p:txBody>
      </p:sp>
      <p:pic>
        <p:nvPicPr>
          <p:cNvPr id="632" name="Picture 2"/>
          <p:cNvPicPr/>
          <p:nvPr/>
        </p:nvPicPr>
        <p:blipFill>
          <a:blip r:embed="rId2"/>
          <a:stretch/>
        </p:blipFill>
        <p:spPr>
          <a:xfrm>
            <a:off x="571320" y="1428840"/>
            <a:ext cx="8214840" cy="2442960"/>
          </a:xfrm>
          <a:prstGeom prst="rect">
            <a:avLst/>
          </a:prstGeom>
          <a:ln w="9360">
            <a:noFill/>
          </a:ln>
        </p:spPr>
      </p:pic>
      <p:pic>
        <p:nvPicPr>
          <p:cNvPr id="633" name="Picture 3"/>
          <p:cNvPicPr/>
          <p:nvPr/>
        </p:nvPicPr>
        <p:blipFill>
          <a:blip r:embed="rId3"/>
          <a:stretch/>
        </p:blipFill>
        <p:spPr>
          <a:xfrm>
            <a:off x="571320" y="4143240"/>
            <a:ext cx="8143560" cy="1928520"/>
          </a:xfrm>
          <a:prstGeom prst="rect">
            <a:avLst/>
          </a:prstGeom>
          <a:ln w="9360">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35" name="Picture 2"/>
          <p:cNvPicPr/>
          <p:nvPr/>
        </p:nvPicPr>
        <p:blipFill>
          <a:blip r:embed="rId2"/>
          <a:stretch/>
        </p:blipFill>
        <p:spPr>
          <a:xfrm>
            <a:off x="642960" y="1500120"/>
            <a:ext cx="7857720" cy="4205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37" name="Picture 2"/>
          <p:cNvPicPr/>
          <p:nvPr/>
        </p:nvPicPr>
        <p:blipFill>
          <a:blip r:embed="rId2"/>
          <a:stretch/>
        </p:blipFill>
        <p:spPr>
          <a:xfrm>
            <a:off x="642960" y="1143000"/>
            <a:ext cx="8000640" cy="1856880"/>
          </a:xfrm>
          <a:prstGeom prst="rect">
            <a:avLst/>
          </a:prstGeom>
          <a:ln w="9360">
            <a:noFill/>
          </a:ln>
        </p:spPr>
      </p:pic>
      <p:pic>
        <p:nvPicPr>
          <p:cNvPr id="638" name="Picture 3"/>
          <p:cNvPicPr/>
          <p:nvPr/>
        </p:nvPicPr>
        <p:blipFill>
          <a:blip r:embed="rId3"/>
          <a:stretch/>
        </p:blipFill>
        <p:spPr>
          <a:xfrm>
            <a:off x="714240" y="3357720"/>
            <a:ext cx="7786440" cy="22143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40" name="Picture 2"/>
          <p:cNvPicPr/>
          <p:nvPr/>
        </p:nvPicPr>
        <p:blipFill>
          <a:blip r:embed="rId2"/>
          <a:stretch/>
        </p:blipFill>
        <p:spPr>
          <a:xfrm>
            <a:off x="642960" y="1643040"/>
            <a:ext cx="8000640" cy="1856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42" name="Picture 2"/>
          <p:cNvPicPr/>
          <p:nvPr/>
        </p:nvPicPr>
        <p:blipFill>
          <a:blip r:embed="rId2"/>
          <a:stretch/>
        </p:blipFill>
        <p:spPr>
          <a:xfrm>
            <a:off x="785880" y="1643040"/>
            <a:ext cx="7786440" cy="302472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Cache miss</a:t>
            </a:r>
            <a:endParaRPr lang="en-US" sz="4400" b="0" strike="noStrike" spc="-1">
              <a:solidFill>
                <a:srgbClr val="000000"/>
              </a:solidFill>
              <a:uFill>
                <a:solidFill>
                  <a:srgbClr val="FFFFFF"/>
                </a:solidFill>
              </a:uFill>
              <a:latin typeface="Calibri"/>
            </a:endParaRPr>
          </a:p>
        </p:txBody>
      </p:sp>
      <p:sp>
        <p:nvSpPr>
          <p:cNvPr id="198" name="TextShape 2"/>
          <p:cNvSpPr txBox="1"/>
          <p:nvPr/>
        </p:nvSpPr>
        <p:spPr>
          <a:xfrm>
            <a:off x="152280" y="1500120"/>
            <a:ext cx="8762760" cy="4928760"/>
          </a:xfrm>
          <a:prstGeom prst="rect">
            <a:avLst/>
          </a:prstGeom>
          <a:noFill/>
          <a:ln>
            <a:noFill/>
          </a:ln>
        </p:spPr>
        <p:txBody>
          <a:bodyPr>
            <a:normAutofit fontScale="62500" lnSpcReduction="20000"/>
          </a:bodyPr>
          <a:lstStyle/>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If the data is not present in the cache, then a </a:t>
            </a:r>
            <a:r>
              <a:rPr lang="en-US" sz="3200" b="0" i="1" u="sng" strike="noStrike" spc="-1">
                <a:solidFill>
                  <a:srgbClr val="C0504D"/>
                </a:solidFill>
                <a:uFill>
                  <a:solidFill>
                    <a:srgbClr val="FFFFFF"/>
                  </a:solidFill>
                </a:uFill>
                <a:latin typeface="Calibri"/>
              </a:rPr>
              <a:t>Read miss or Write miss</a:t>
            </a:r>
            <a:r>
              <a:rPr lang="en-US" sz="3200" b="0" i="1" strike="noStrike" spc="-1">
                <a:solidFill>
                  <a:srgbClr val="C0504D"/>
                </a:solidFill>
                <a:uFill>
                  <a:solidFill>
                    <a:srgbClr val="FFFFFF"/>
                  </a:solidFill>
                </a:uFill>
                <a:latin typeface="Calibri"/>
              </a:rPr>
              <a:t> occurs.</a:t>
            </a:r>
            <a:endParaRPr lang="en-US" sz="3200" b="0" strike="noStrike" spc="-1">
              <a:solidFill>
                <a:srgbClr val="000000"/>
              </a:solidFill>
              <a:uFill>
                <a:solidFill>
                  <a:srgbClr val="FFFFFF"/>
                </a:solidFill>
              </a:uFill>
              <a:latin typeface="Calibri"/>
            </a:endParaRPr>
          </a:p>
          <a:p>
            <a:pPr>
              <a:lnSpc>
                <a:spcPct val="100000"/>
              </a:lnSpc>
            </a:pPr>
            <a:endParaRPr lang="en-US" sz="3200" b="0" strike="noStrike" spc="-1">
              <a:solidFill>
                <a:srgbClr val="000000"/>
              </a:solidFill>
              <a:uFill>
                <a:solidFill>
                  <a:srgbClr val="FFFFFF"/>
                </a:solidFill>
              </a:uFill>
              <a:latin typeface="Calibri"/>
            </a:endParaRPr>
          </a:p>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Read miss:</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Block of words containing this requested word is transferred from the memory.</a:t>
            </a:r>
            <a:endParaRPr lang="en-US" sz="28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After the block is transferred, the desired word is forwarded to the processor.</a:t>
            </a:r>
            <a:endParaRPr lang="en-US" sz="28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The desired word may also be forwarded to the processor as soon as it is  transferred without waiting for the entire block to be transferred. This is called  </a:t>
            </a:r>
            <a:r>
              <a:rPr lang="en-US" sz="2800" b="0" i="1" u="sng" strike="noStrike" spc="-1">
                <a:solidFill>
                  <a:srgbClr val="C0504D"/>
                </a:solidFill>
                <a:uFill>
                  <a:solidFill>
                    <a:srgbClr val="FFFFFF"/>
                  </a:solidFill>
                </a:uFill>
                <a:latin typeface="Calibri"/>
              </a:rPr>
              <a:t>load-through or early-restart.</a:t>
            </a:r>
            <a:endParaRPr lang="en-US" sz="2800" b="0" strike="noStrike" spc="-1">
              <a:solidFill>
                <a:srgbClr val="000000"/>
              </a:solidFill>
              <a:uFill>
                <a:solidFill>
                  <a:srgbClr val="FFFFFF"/>
                </a:solidFill>
              </a:uFill>
              <a:latin typeface="Calibri"/>
            </a:endParaRPr>
          </a:p>
          <a:p>
            <a:pPr>
              <a:lnSpc>
                <a:spcPct val="100000"/>
              </a:lnSpc>
            </a:pPr>
            <a:endParaRPr lang="en-US" sz="2800" b="0" strike="noStrike" spc="-1">
              <a:solidFill>
                <a:srgbClr val="000000"/>
              </a:solidFill>
              <a:uFill>
                <a:solidFill>
                  <a:srgbClr val="FFFFFF"/>
                </a:solidFill>
              </a:uFill>
              <a:latin typeface="Calibri"/>
            </a:endParaRPr>
          </a:p>
          <a:p>
            <a:pPr marL="438840" indent="-319680">
              <a:lnSpc>
                <a:spcPct val="100000"/>
              </a:lnSpc>
              <a:buClr>
                <a:srgbClr val="C0504D"/>
              </a:buClr>
              <a:buFont typeface="Arial"/>
              <a:buChar char="•"/>
            </a:pPr>
            <a:r>
              <a:rPr lang="en-US" sz="3200" b="0" i="1" strike="noStrike" spc="-1">
                <a:solidFill>
                  <a:srgbClr val="C0504D"/>
                </a:solidFill>
                <a:uFill>
                  <a:solidFill>
                    <a:srgbClr val="FFFFFF"/>
                  </a:solidFill>
                </a:uFill>
                <a:latin typeface="Calibri"/>
              </a:rPr>
              <a:t>Write-miss:</a:t>
            </a:r>
            <a:endParaRPr lang="en-US" sz="32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 Write-through protocol is used, then the contents of the main memory are      updated directly.</a:t>
            </a:r>
            <a:endParaRPr lang="en-US" sz="2800" b="0" strike="noStrike" spc="-1">
              <a:solidFill>
                <a:srgbClr val="000000"/>
              </a:solidFill>
              <a:uFill>
                <a:solidFill>
                  <a:srgbClr val="FFFFFF"/>
                </a:solidFill>
              </a:uFill>
              <a:latin typeface="Calibri"/>
            </a:endParaRPr>
          </a:p>
          <a:p>
            <a:pPr marL="731520" lvl="1" indent="-273960">
              <a:lnSpc>
                <a:spcPct val="100000"/>
              </a:lnSpc>
              <a:spcBef>
                <a:spcPts val="561"/>
              </a:spcBef>
              <a:buClr>
                <a:srgbClr val="C0504D"/>
              </a:buClr>
              <a:buFont typeface="Wingdings" charset="2"/>
              <a:buChar char=""/>
            </a:pPr>
            <a:r>
              <a:rPr lang="en-US" sz="2800" b="0" i="1" strike="noStrike" spc="-1">
                <a:solidFill>
                  <a:srgbClr val="C0504D"/>
                </a:solidFill>
                <a:uFill>
                  <a:solidFill>
                    <a:srgbClr val="FFFFFF"/>
                  </a:solidFill>
                </a:uFill>
                <a:latin typeface="Calibri"/>
              </a:rPr>
              <a:t>If write-back protocol is used, the block containing the addressed word is first brought into the cache. The desired word is overwritten with new information.</a:t>
            </a:r>
            <a:endParaRPr lang="en-US" sz="2800" b="0" strike="noStrike" spc="-1">
              <a:solidFill>
                <a:srgbClr val="000000"/>
              </a:solidFill>
              <a:uFill>
                <a:solidFill>
                  <a:srgbClr val="FFFFFF"/>
                </a:solidFill>
              </a:uFill>
              <a:latin typeface="Calibri"/>
            </a:endParaRPr>
          </a:p>
          <a:p>
            <a:pPr>
              <a:lnSpc>
                <a:spcPct val="100000"/>
              </a:lnSpc>
            </a:pPr>
            <a:endParaRPr lang="en-US" sz="2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457200" y="274680"/>
            <a:ext cx="8229240" cy="1142640"/>
          </a:xfrm>
          <a:prstGeom prst="rect">
            <a:avLst/>
          </a:prstGeom>
          <a:noFill/>
          <a:ln>
            <a:noFill/>
          </a:ln>
        </p:spPr>
        <p:txBody>
          <a:bodyPr anchor="ctr"/>
          <a:lstStyle/>
          <a:p>
            <a:endParaRPr lang="en-US" sz="1800" b="0" strike="noStrike" spc="-1">
              <a:solidFill>
                <a:srgbClr val="000000"/>
              </a:solidFill>
              <a:uFill>
                <a:solidFill>
                  <a:srgbClr val="FFFFFF"/>
                </a:solidFill>
              </a:uFill>
              <a:latin typeface="Calibri"/>
            </a:endParaRPr>
          </a:p>
        </p:txBody>
      </p:sp>
      <p:pic>
        <p:nvPicPr>
          <p:cNvPr id="644" name="Picture 2"/>
          <p:cNvPicPr/>
          <p:nvPr/>
        </p:nvPicPr>
        <p:blipFill>
          <a:blip r:embed="rId2"/>
          <a:stretch/>
        </p:blipFill>
        <p:spPr>
          <a:xfrm>
            <a:off x="785880" y="1714320"/>
            <a:ext cx="7857720" cy="4142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p:nvPr>
        </p:nvSpPr>
        <p:spPr/>
        <p:txBody>
          <a:bodyPr/>
          <a:lstStyle/>
          <a:p>
            <a:pPr marL="342900" indent="-342900" algn="just">
              <a:buAutoNum type="alphaLcParenR"/>
            </a:pPr>
            <a:r>
              <a:rPr lang="en-IN" dirty="0" smtClean="0">
                <a:latin typeface="Times New Roman" pitchFamily="18" charset="0"/>
                <a:cs typeface="Times New Roman" pitchFamily="18" charset="0"/>
              </a:rPr>
              <a:t>Direct mapped cache has lowest cost. Fully associative cache has the highest because an associative search is needed on all the blocks. In set- associative mapping, the associative search is needed within the set. In sector mapping, it is needed to find the sector.</a:t>
            </a:r>
          </a:p>
          <a:p>
            <a:pPr marL="342900" indent="-342900" algn="just">
              <a:buAutoNum type="alphaLcParenR"/>
            </a:pPr>
            <a:r>
              <a:rPr lang="en-IN" dirty="0" smtClean="0">
                <a:latin typeface="Times New Roman" pitchFamily="18" charset="0"/>
                <a:cs typeface="Times New Roman" pitchFamily="18" charset="0"/>
              </a:rPr>
              <a:t>In direct mapped cache, the block replacement is rigid and trivial. Any replacement algorithm can be implemented with any of the three mapping of cache. In Fully associative, the algorithm are applied to the entire cache. In set- associative mapping, only a subset of cache frames are examined.</a:t>
            </a:r>
          </a:p>
          <a:p>
            <a:pPr marL="342900" indent="-342900" algn="just">
              <a:buAutoNum type="alphaLcParenR"/>
            </a:pPr>
            <a:r>
              <a:rPr lang="en-IN" dirty="0" smtClean="0">
                <a:latin typeface="Times New Roman" pitchFamily="18" charset="0"/>
                <a:cs typeface="Times New Roman" pitchFamily="18" charset="0"/>
              </a:rPr>
              <a:t>Direct mapping: Hit ratio is high if the reference pattern leads to uniform distribution of the work set in the cache.</a:t>
            </a:r>
          </a:p>
          <a:p>
            <a:pPr marL="342900" indent="-342900"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Fully Associative Mapping: Hit ratio is independent of reference pattern.</a:t>
            </a:r>
          </a:p>
          <a:p>
            <a:pPr marL="342900" indent="-342900"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Set- associative mapping: Hit ratio should be higher than direct mapping and      lower than associative mapping.</a:t>
            </a:r>
          </a:p>
          <a:p>
            <a:pPr marL="342900" indent="-342900"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Sector mapping: Hit ration is sensitive to the reference pattern. When a block in a sector is replaced, the blocks in the same sector are invalidated. This reduces the count of valid blocks residing in the cache.</a:t>
            </a:r>
          </a:p>
          <a:p>
            <a:pPr marL="342900" indent="-342900" algn="just"/>
            <a:r>
              <a:rPr lang="en-IN" dirty="0" smtClean="0">
                <a:latin typeface="Times New Roman" pitchFamily="18" charset="0"/>
                <a:cs typeface="Times New Roman" pitchFamily="18" charset="0"/>
              </a:rPr>
              <a:t>d)   As the block size increases, the hit ration improves because of spatial locality This increase reaches its peak at a certain optimum block size. After this point, hit ratio decreases with increasing block size.</a:t>
            </a:r>
          </a:p>
          <a:p>
            <a:pPr marL="342900" indent="-342900"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For the fixed cache size, the hit ratio may decrease as the number of sets increases. After 512 set numbers in the cache, the hit ratio decreases at much faster rate.</a:t>
            </a:r>
            <a:endParaRPr lang="en-IN" dirty="0">
              <a:latin typeface="Times New Roman" pitchFamily="18" charset="0"/>
              <a:cs typeface="Times New Roman" pitchFamily="18" charset="0"/>
            </a:endParaRPr>
          </a:p>
        </p:txBody>
      </p:sp>
      <p:sp>
        <p:nvSpPr>
          <p:cNvPr id="6" name="Title 5"/>
          <p:cNvSpPr>
            <a:spLocks noGrp="1"/>
          </p:cNvSpPr>
          <p:nvPr>
            <p:ph type="title"/>
          </p:nvPr>
        </p:nvSpPr>
        <p:spPr/>
        <p:txBody>
          <a:bodyPr/>
          <a:lstStyle/>
          <a:p>
            <a:r>
              <a:rPr lang="en-IN" dirty="0" err="1" smtClean="0"/>
              <a:t>Ans</a:t>
            </a:r>
            <a:r>
              <a:rPr lang="en-IN" dirty="0" smtClean="0"/>
              <a:t>: </a:t>
            </a:r>
            <a:br>
              <a:rPr lang="en-IN" dirty="0" smtClean="0"/>
            </a:br>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74680"/>
            <a:ext cx="8229240" cy="114264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46" name="TextShape 2"/>
          <p:cNvSpPr txBox="1"/>
          <p:nvPr/>
        </p:nvSpPr>
        <p:spPr>
          <a:xfrm>
            <a:off x="457200" y="731520"/>
            <a:ext cx="8229240" cy="5577840"/>
          </a:xfrm>
          <a:prstGeom prst="rect">
            <a:avLst/>
          </a:prstGeom>
          <a:noFill/>
          <a:ln>
            <a:noFill/>
          </a:ln>
        </p:spPr>
        <p:txBody>
          <a:bodyPr lIns="0" tIns="0" rIns="0" bIns="0">
            <a:normAutofit/>
          </a:bodyPr>
          <a:lstStyle/>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Q. You are asked to perform capacity planning for two level memory system. M1(cache) has 3 choices- 64KB, 128KB, and 256KB. M2(MM) </a:t>
            </a:r>
            <a:r>
              <a:rPr lang="en-US" sz="2800" b="0" strike="noStrike" spc="-1" dirty="0" smtClean="0">
                <a:solidFill>
                  <a:srgbClr val="000000"/>
                </a:solidFill>
                <a:uFill>
                  <a:solidFill>
                    <a:srgbClr val="FFFFFF"/>
                  </a:solidFill>
                </a:uFill>
                <a:latin typeface="Times New Roman" pitchFamily="18" charset="0"/>
                <a:cs typeface="Times New Roman" pitchFamily="18" charset="0"/>
              </a:rPr>
              <a:t>has </a:t>
            </a:r>
            <a:r>
              <a:rPr lang="en-US" sz="2800" b="0" strike="noStrike" spc="-1" dirty="0">
                <a:solidFill>
                  <a:srgbClr val="000000"/>
                </a:solidFill>
                <a:uFill>
                  <a:solidFill>
                    <a:srgbClr val="FFFFFF"/>
                  </a:solidFill>
                </a:uFill>
                <a:latin typeface="Times New Roman" pitchFamily="18" charset="0"/>
                <a:cs typeface="Times New Roman" pitchFamily="18" charset="0"/>
              </a:rPr>
              <a:t>4 MB capacity. Given that: C1= 20C2, t2= 10t1. Cache hit ratios are 0.7, 0.9 and 0.98 respectively for the above 3 choices of M1.</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a) Find </a:t>
            </a:r>
            <a:r>
              <a:rPr lang="en-US" sz="2800" b="0" strike="noStrike" spc="-1" dirty="0" err="1">
                <a:solidFill>
                  <a:srgbClr val="000000"/>
                </a:solidFill>
                <a:uFill>
                  <a:solidFill>
                    <a:srgbClr val="FFFFFF"/>
                  </a:solidFill>
                </a:uFill>
                <a:latin typeface="Times New Roman" pitchFamily="18" charset="0"/>
                <a:cs typeface="Times New Roman" pitchFamily="18" charset="0"/>
              </a:rPr>
              <a:t>ta</a:t>
            </a:r>
            <a:r>
              <a:rPr lang="en-US" sz="2800" b="0" strike="noStrike" spc="-1" dirty="0">
                <a:solidFill>
                  <a:srgbClr val="000000"/>
                </a:solidFill>
                <a:uFill>
                  <a:solidFill>
                    <a:srgbClr val="FFFFFF"/>
                  </a:solidFill>
                </a:uFill>
                <a:latin typeface="Times New Roman" pitchFamily="18" charset="0"/>
                <a:cs typeface="Times New Roman" pitchFamily="18" charset="0"/>
              </a:rPr>
              <a:t> in terms of t1 = 20ns.</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b) Find the average byte cost of the entire system if C2= </a:t>
            </a:r>
            <a:r>
              <a:rPr lang="en-US" sz="2800" b="0" strike="noStrike" spc="-1" dirty="0">
                <a:solidFill>
                  <a:srgbClr val="000000"/>
                </a:solidFill>
                <a:uFill>
                  <a:solidFill>
                    <a:srgbClr val="FFFFFF"/>
                  </a:solidFill>
                </a:uFill>
                <a:latin typeface="Times New Roman" pitchFamily="18" charset="0"/>
                <a:ea typeface="Cantarell"/>
                <a:cs typeface="Times New Roman" pitchFamily="18" charset="0"/>
              </a:rPr>
              <a:t>$0.2/ KB.</a:t>
            </a:r>
            <a:endParaRPr lang="en-US" sz="2800" b="0" strike="noStrike" spc="-1" dirty="0">
              <a:solidFill>
                <a:srgbClr val="000000"/>
              </a:solidFill>
              <a:uFill>
                <a:solidFill>
                  <a:srgbClr val="FFFFFF"/>
                </a:solidFill>
              </a:uFill>
              <a:latin typeface="Times New Roman" pitchFamily="18" charset="0"/>
              <a:cs typeface="Times New Roman" pitchFamily="18" charset="0"/>
            </a:endParaRP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ea typeface="Cantarell"/>
                <a:cs typeface="Times New Roman" pitchFamily="18" charset="0"/>
              </a:rPr>
              <a:t>c) Compare three memory designs.</a:t>
            </a:r>
            <a:r>
              <a:rPr lang="en-US" sz="2800" b="0" strike="noStrike" spc="-1" dirty="0">
                <a:solidFill>
                  <a:srgbClr val="000000"/>
                </a:solidFill>
                <a:uFill>
                  <a:solidFill>
                    <a:srgbClr val="FFFFFF"/>
                  </a:solidFill>
                </a:uFill>
                <a:latin typeface="Times New Roman" pitchFamily="18" charset="0"/>
                <a:cs typeface="Times New Roman" pitchFamily="18" charset="0"/>
              </a:rPr>
              <a: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extShape 1"/>
          <p:cNvSpPr txBox="1"/>
          <p:nvPr/>
        </p:nvSpPr>
        <p:spPr>
          <a:xfrm>
            <a:off x="457200" y="274680"/>
            <a:ext cx="8229240" cy="114264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48" name="TextShape 2"/>
          <p:cNvSpPr txBox="1"/>
          <p:nvPr/>
        </p:nvSpPr>
        <p:spPr>
          <a:xfrm>
            <a:off x="457200" y="457200"/>
            <a:ext cx="8229240" cy="5668560"/>
          </a:xfrm>
          <a:prstGeom prst="rect">
            <a:avLst/>
          </a:prstGeom>
          <a:noFill/>
          <a:ln>
            <a:noFill/>
          </a:ln>
        </p:spPr>
        <p:txBody>
          <a:bodyPr lIns="0" tIns="0" rIns="0" bIns="0">
            <a:normAutofit/>
          </a:bodyPr>
          <a:lstStyle/>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Q. Consider a MM consisting of 4 memory modules with 256 words per module. Assume 16 words in each cache block. The cache has total capacity of 256 words. The cache is 4 way set associative.</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a) Show the address assignment for all 1024 words in four way low order interleaved organization of MM.</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b) How many block are there in MM? How many block frames are there in cache?</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c) Explain bit fields needed for addressing each word in 2- level memory system.</a:t>
            </a:r>
          </a:p>
          <a:p>
            <a:pPr marL="432000" indent="-324000" algn="just">
              <a:buClr>
                <a:srgbClr val="000000"/>
              </a:buClr>
              <a:buSzPct val="45000"/>
            </a:pPr>
            <a:r>
              <a:rPr lang="en-US" sz="2800" b="0" strike="noStrike" spc="-1" dirty="0">
                <a:solidFill>
                  <a:srgbClr val="000000"/>
                </a:solidFill>
                <a:uFill>
                  <a:solidFill>
                    <a:srgbClr val="FFFFFF"/>
                  </a:solidFill>
                </a:uFill>
                <a:latin typeface="Times New Roman" pitchFamily="18" charset="0"/>
                <a:cs typeface="Times New Roman" pitchFamily="18" charset="0"/>
              </a:rPr>
              <a:t>d) Show the mapping from the blocks in MM to the set in the cache and explain how to use the tag field to locate a block frame within each set?</a:t>
            </a:r>
          </a:p>
          <a:p>
            <a:pPr marL="432000" indent="-324000" algn="just">
              <a:spcBef>
                <a:spcPts val="1417"/>
              </a:spcBef>
              <a:buClr>
                <a:srgbClr val="000000"/>
              </a:buClr>
              <a:buSzPct val="45000"/>
              <a:buFont typeface="Wingdings" charset="2"/>
              <a:buChar char=""/>
            </a:pPr>
            <a:endParaRPr lang="en-US" sz="2800" b="0" strike="noStrike" spc="-1" dirty="0">
              <a:solidFill>
                <a:srgbClr val="000000"/>
              </a:solidFill>
              <a:uFill>
                <a:solidFill>
                  <a:srgbClr val="FFFFFF"/>
                </a:solidFill>
              </a:u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Mapping functions</a:t>
            </a:r>
            <a:endParaRPr lang="en-US" sz="4400" b="0" strike="noStrike" spc="-1">
              <a:solidFill>
                <a:srgbClr val="000000"/>
              </a:solidFill>
              <a:uFill>
                <a:solidFill>
                  <a:srgbClr val="FFFFFF"/>
                </a:solidFill>
              </a:uFill>
              <a:latin typeface="Calibri"/>
            </a:endParaRPr>
          </a:p>
        </p:txBody>
      </p:sp>
      <p:sp>
        <p:nvSpPr>
          <p:cNvPr id="200" name="TextShape 2"/>
          <p:cNvSpPr txBox="1"/>
          <p:nvPr/>
        </p:nvSpPr>
        <p:spPr>
          <a:xfrm>
            <a:off x="457200" y="1600200"/>
            <a:ext cx="8229240" cy="4525560"/>
          </a:xfrm>
          <a:prstGeom prst="rect">
            <a:avLst/>
          </a:prstGeom>
          <a:noFill/>
          <a:ln>
            <a:noFill/>
          </a:ln>
        </p:spPr>
        <p:txBody>
          <a:bodyPr>
            <a:normAutofit lnSpcReduction="10000"/>
          </a:bodyPr>
          <a:lstStyle/>
          <a:p>
            <a:pPr marL="438840" indent="-319680">
              <a:lnSpc>
                <a:spcPct val="100000"/>
              </a:lnSpc>
              <a:buClr>
                <a:srgbClr val="C0504D"/>
              </a:buClr>
              <a:buFont typeface="Wingdings 2" charset="2"/>
              <a:buChar char=""/>
            </a:pPr>
            <a:r>
              <a:rPr lang="en-US" sz="3200" b="0" strike="noStrike" spc="-1">
                <a:solidFill>
                  <a:srgbClr val="C0504D"/>
                </a:solidFill>
                <a:uFill>
                  <a:solidFill>
                    <a:srgbClr val="FFFFFF"/>
                  </a:solidFill>
                </a:uFill>
                <a:latin typeface="Calibri"/>
              </a:rPr>
              <a:t>Mapping functions determine how memory blocks are placed in the cache.</a:t>
            </a:r>
            <a:endParaRPr lang="en-US" sz="3200" b="0" strike="noStrike" spc="-1">
              <a:solidFill>
                <a:srgbClr val="000000"/>
              </a:solidFill>
              <a:uFill>
                <a:solidFill>
                  <a:srgbClr val="FFFFFF"/>
                </a:solidFill>
              </a:uFill>
              <a:latin typeface="Calibri"/>
            </a:endParaRPr>
          </a:p>
          <a:p>
            <a:pPr marL="438840" indent="-319680">
              <a:lnSpc>
                <a:spcPct val="100000"/>
              </a:lnSpc>
              <a:buClr>
                <a:srgbClr val="000000"/>
              </a:buClr>
              <a:buFont typeface="Wingdings 2" charset="2"/>
              <a:buChar char=""/>
            </a:pPr>
            <a:r>
              <a:rPr lang="en-US" sz="3200" b="0" strike="noStrike" spc="-1">
                <a:solidFill>
                  <a:srgbClr val="000000"/>
                </a:solidFill>
                <a:uFill>
                  <a:solidFill>
                    <a:srgbClr val="FFFFFF"/>
                  </a:solidFill>
                </a:uFill>
                <a:latin typeface="Calibri"/>
              </a:rPr>
              <a:t>A simple processor example:</a:t>
            </a: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Cache consisting of 128 blocks of 16 words each.</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Total size of cache is 2048 (2K) words.</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Main memory is addressable by a 16-bit address.</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Main memory has 64K words. </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Main memory has 4K blocks of 16 words each. </a:t>
            </a:r>
            <a:endParaRPr lang="en-US" sz="1800" b="0" strike="noStrike" spc="-1">
              <a:solidFill>
                <a:srgbClr val="000000"/>
              </a:solidFill>
              <a:uFill>
                <a:solidFill>
                  <a:srgbClr val="FFFFFF"/>
                </a:solidFill>
              </a:uFill>
              <a:latin typeface="Calibri"/>
            </a:endParaRPr>
          </a:p>
          <a:p>
            <a:pPr marL="438840" indent="-319680">
              <a:lnSpc>
                <a:spcPct val="100000"/>
              </a:lnSpc>
              <a:buClr>
                <a:srgbClr val="000000"/>
              </a:buClr>
              <a:buFont typeface="Wingdings 2" charset="2"/>
              <a:buChar char=""/>
            </a:pPr>
            <a:r>
              <a:rPr lang="en-US" sz="3200" b="0" strike="noStrike" spc="-1">
                <a:solidFill>
                  <a:srgbClr val="000000"/>
                </a:solidFill>
                <a:uFill>
                  <a:solidFill>
                    <a:srgbClr val="FFFFFF"/>
                  </a:solidFill>
                </a:uFill>
                <a:latin typeface="Calibri"/>
              </a:rPr>
              <a:t>Three mapping functions:</a:t>
            </a: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Direct mapping</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Associative mapping</a:t>
            </a:r>
            <a:endParaRPr lang="en-US" sz="1800" b="0" strike="noStrike" spc="-1">
              <a:solidFill>
                <a:srgbClr val="000000"/>
              </a:solidFill>
              <a:uFill>
                <a:solidFill>
                  <a:srgbClr val="FFFFFF"/>
                </a:solidFill>
              </a:uFill>
              <a:latin typeface="Calibri"/>
            </a:endParaRPr>
          </a:p>
          <a:p>
            <a:pPr marL="731520" lvl="1" indent="-273960">
              <a:lnSpc>
                <a:spcPct val="100000"/>
              </a:lnSpc>
              <a:spcBef>
                <a:spcPts val="360"/>
              </a:spcBef>
              <a:buClr>
                <a:srgbClr val="C0504D"/>
              </a:buClr>
              <a:buFont typeface="Wingdings" charset="2"/>
              <a:buChar char=""/>
            </a:pPr>
            <a:r>
              <a:rPr lang="en-US" sz="1800" b="0" strike="noStrike" spc="-1">
                <a:solidFill>
                  <a:srgbClr val="C0504D"/>
                </a:solidFill>
                <a:uFill>
                  <a:solidFill>
                    <a:srgbClr val="FFFFFF"/>
                  </a:solidFill>
                </a:uFill>
                <a:latin typeface="Calibri"/>
              </a:rPr>
              <a:t>Set-associative mapping.</a:t>
            </a:r>
            <a:endParaRPr lang="en-US" sz="1800" b="0" strike="noStrike" spc="-1">
              <a:solidFill>
                <a:srgbClr val="000000"/>
              </a:solidFill>
              <a:uFill>
                <a:solidFill>
                  <a:srgbClr val="FFFFFF"/>
                </a:solidFill>
              </a:uFill>
              <a:latin typeface="Calibri"/>
            </a:endParaRPr>
          </a:p>
          <a:p>
            <a:pPr>
              <a:lnSpc>
                <a:spcPct val="100000"/>
              </a:lnSpc>
            </a:pPr>
            <a:endParaRPr lang="en-US" sz="1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457200" y="152280"/>
            <a:ext cx="8229240" cy="1250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Direct mapping</a:t>
            </a:r>
            <a:endParaRPr lang="en-US" sz="4400" b="0" strike="noStrike" spc="-1">
              <a:solidFill>
                <a:srgbClr val="000000"/>
              </a:solidFill>
              <a:uFill>
                <a:solidFill>
                  <a:srgbClr val="FFFFFF"/>
                </a:solidFill>
              </a:uFill>
              <a:latin typeface="Calibri"/>
            </a:endParaRPr>
          </a:p>
        </p:txBody>
      </p:sp>
      <p:sp>
        <p:nvSpPr>
          <p:cNvPr id="202" name="CustomShape 2"/>
          <p:cNvSpPr/>
          <p:nvPr/>
        </p:nvSpPr>
        <p:spPr>
          <a:xfrm>
            <a:off x="1046160" y="2297160"/>
            <a:ext cx="1026720" cy="347400"/>
          </a:xfrm>
          <a:prstGeom prst="rect">
            <a:avLst/>
          </a:prstGeom>
          <a:solidFill>
            <a:srgbClr val="DCE6F2"/>
          </a:solidFill>
          <a:ln w="15840">
            <a:solidFill>
              <a:srgbClr val="000000"/>
            </a:solidFill>
            <a:miter/>
          </a:ln>
        </p:spPr>
        <p:style>
          <a:lnRef idx="0">
            <a:scrgbClr r="0" g="0" b="0"/>
          </a:lnRef>
          <a:fillRef idx="0">
            <a:scrgbClr r="0" g="0" b="0"/>
          </a:fillRef>
          <a:effectRef idx="0">
            <a:scrgbClr r="0" g="0" b="0"/>
          </a:effectRef>
          <a:fontRef idx="minor"/>
        </p:style>
      </p:sp>
      <p:sp>
        <p:nvSpPr>
          <p:cNvPr id="203" name="CustomShape 3"/>
          <p:cNvSpPr/>
          <p:nvPr/>
        </p:nvSpPr>
        <p:spPr>
          <a:xfrm>
            <a:off x="2827440" y="1932120"/>
            <a:ext cx="1026720" cy="347400"/>
          </a:xfrm>
          <a:prstGeom prst="rect">
            <a:avLst/>
          </a:prstGeom>
          <a:solidFill>
            <a:srgbClr val="B9CDE5"/>
          </a:solidFill>
          <a:ln>
            <a:solidFill>
              <a:srgbClr val="B2FFFF"/>
            </a:solidFill>
          </a:ln>
        </p:spPr>
        <p:style>
          <a:lnRef idx="0">
            <a:scrgbClr r="0" g="0" b="0"/>
          </a:lnRef>
          <a:fillRef idx="0">
            <a:scrgbClr r="0" g="0" b="0"/>
          </a:fillRef>
          <a:effectRef idx="0">
            <a:scrgbClr r="0" g="0" b="0"/>
          </a:effectRef>
          <a:fontRef idx="minor"/>
        </p:style>
      </p:sp>
      <p:sp>
        <p:nvSpPr>
          <p:cNvPr id="204" name="CustomShape 4"/>
          <p:cNvSpPr/>
          <p:nvPr/>
        </p:nvSpPr>
        <p:spPr>
          <a:xfrm>
            <a:off x="2827440" y="160020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205" name="CustomShape 5"/>
          <p:cNvSpPr/>
          <p:nvPr/>
        </p:nvSpPr>
        <p:spPr>
          <a:xfrm>
            <a:off x="2827440" y="2960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206" name="CustomShape 6"/>
          <p:cNvSpPr/>
          <p:nvPr/>
        </p:nvSpPr>
        <p:spPr>
          <a:xfrm>
            <a:off x="2827440" y="2960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07" name="CustomShape 7"/>
          <p:cNvSpPr/>
          <p:nvPr/>
        </p:nvSpPr>
        <p:spPr>
          <a:xfrm>
            <a:off x="2827440" y="330840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208" name="CustomShape 8"/>
          <p:cNvSpPr/>
          <p:nvPr/>
        </p:nvSpPr>
        <p:spPr>
          <a:xfrm>
            <a:off x="2827440" y="365616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209" name="CustomShape 9"/>
          <p:cNvSpPr/>
          <p:nvPr/>
        </p:nvSpPr>
        <p:spPr>
          <a:xfrm>
            <a:off x="2827440" y="46832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210" name="CustomShape 10"/>
          <p:cNvSpPr/>
          <p:nvPr/>
        </p:nvSpPr>
        <p:spPr>
          <a:xfrm>
            <a:off x="2827440" y="46832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11" name="CustomShape 11"/>
          <p:cNvSpPr/>
          <p:nvPr/>
        </p:nvSpPr>
        <p:spPr>
          <a:xfrm>
            <a:off x="2827440" y="503064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212" name="CustomShape 12"/>
          <p:cNvSpPr/>
          <p:nvPr/>
        </p:nvSpPr>
        <p:spPr>
          <a:xfrm>
            <a:off x="2827440" y="5362560"/>
            <a:ext cx="1026720" cy="3474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213" name="CustomShape 13"/>
          <p:cNvSpPr/>
          <p:nvPr/>
        </p:nvSpPr>
        <p:spPr>
          <a:xfrm>
            <a:off x="2827440" y="6389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214" name="CustomShape 14"/>
          <p:cNvSpPr/>
          <p:nvPr/>
        </p:nvSpPr>
        <p:spPr>
          <a:xfrm>
            <a:off x="2827440" y="6389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15" name="CustomShape 15"/>
          <p:cNvSpPr/>
          <p:nvPr/>
        </p:nvSpPr>
        <p:spPr>
          <a:xfrm>
            <a:off x="2385720" y="1630440"/>
            <a:ext cx="2970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a:t>
            </a:r>
            <a:endParaRPr lang="en-US" sz="1100" b="0" strike="noStrike" spc="-1">
              <a:solidFill>
                <a:srgbClr val="000000"/>
              </a:solidFill>
              <a:uFill>
                <a:solidFill>
                  <a:srgbClr val="FFFFFF"/>
                </a:solidFill>
              </a:uFill>
              <a:latin typeface="Arial"/>
            </a:endParaRPr>
          </a:p>
        </p:txBody>
      </p:sp>
      <p:sp>
        <p:nvSpPr>
          <p:cNvPr id="216" name="CustomShape 16"/>
          <p:cNvSpPr/>
          <p:nvPr/>
        </p:nvSpPr>
        <p:spPr>
          <a:xfrm>
            <a:off x="2310120" y="1751040"/>
            <a:ext cx="4690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memory</a:t>
            </a:r>
            <a:endParaRPr lang="en-US" sz="1100" b="0" strike="noStrike" spc="-1">
              <a:solidFill>
                <a:srgbClr val="000000"/>
              </a:solidFill>
              <a:uFill>
                <a:solidFill>
                  <a:srgbClr val="FFFFFF"/>
                </a:solidFill>
              </a:uFill>
              <a:latin typeface="Arial"/>
            </a:endParaRPr>
          </a:p>
        </p:txBody>
      </p:sp>
      <p:sp>
        <p:nvSpPr>
          <p:cNvPr id="217" name="CustomShape 17"/>
          <p:cNvSpPr/>
          <p:nvPr/>
        </p:nvSpPr>
        <p:spPr>
          <a:xfrm>
            <a:off x="2901960" y="167652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18" name="CustomShape 18"/>
          <p:cNvSpPr/>
          <p:nvPr/>
        </p:nvSpPr>
        <p:spPr>
          <a:xfrm>
            <a:off x="2901960" y="167652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19" name="CustomShape 19"/>
          <p:cNvSpPr/>
          <p:nvPr/>
        </p:nvSpPr>
        <p:spPr>
          <a:xfrm>
            <a:off x="2901960" y="20239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20" name="CustomShape 20"/>
          <p:cNvSpPr/>
          <p:nvPr/>
        </p:nvSpPr>
        <p:spPr>
          <a:xfrm>
            <a:off x="2901960" y="20239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21" name="CustomShape 21"/>
          <p:cNvSpPr/>
          <p:nvPr/>
        </p:nvSpPr>
        <p:spPr>
          <a:xfrm>
            <a:off x="2901960" y="305100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22" name="CustomShape 22"/>
          <p:cNvSpPr/>
          <p:nvPr/>
        </p:nvSpPr>
        <p:spPr>
          <a:xfrm>
            <a:off x="2901960" y="305100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23" name="CustomShape 23"/>
          <p:cNvSpPr/>
          <p:nvPr/>
        </p:nvSpPr>
        <p:spPr>
          <a:xfrm>
            <a:off x="2901960" y="339876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24" name="CustomShape 24"/>
          <p:cNvSpPr/>
          <p:nvPr/>
        </p:nvSpPr>
        <p:spPr>
          <a:xfrm>
            <a:off x="2901960" y="339876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25" name="CustomShape 25"/>
          <p:cNvSpPr/>
          <p:nvPr/>
        </p:nvSpPr>
        <p:spPr>
          <a:xfrm>
            <a:off x="2901960" y="37465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26" name="CustomShape 26"/>
          <p:cNvSpPr/>
          <p:nvPr/>
        </p:nvSpPr>
        <p:spPr>
          <a:xfrm>
            <a:off x="2901960" y="37465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27" name="CustomShape 27"/>
          <p:cNvSpPr/>
          <p:nvPr/>
        </p:nvSpPr>
        <p:spPr>
          <a:xfrm>
            <a:off x="2901960" y="477360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28" name="CustomShape 28"/>
          <p:cNvSpPr/>
          <p:nvPr/>
        </p:nvSpPr>
        <p:spPr>
          <a:xfrm>
            <a:off x="2901960" y="477360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29" name="CustomShape 29"/>
          <p:cNvSpPr/>
          <p:nvPr/>
        </p:nvSpPr>
        <p:spPr>
          <a:xfrm>
            <a:off x="2901960" y="5105520"/>
            <a:ext cx="861480" cy="1821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30" name="CustomShape 30"/>
          <p:cNvSpPr/>
          <p:nvPr/>
        </p:nvSpPr>
        <p:spPr>
          <a:xfrm>
            <a:off x="2901960" y="5105520"/>
            <a:ext cx="861480" cy="18216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31" name="CustomShape 31"/>
          <p:cNvSpPr/>
          <p:nvPr/>
        </p:nvSpPr>
        <p:spPr>
          <a:xfrm>
            <a:off x="2901960" y="545292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32" name="CustomShape 32"/>
          <p:cNvSpPr/>
          <p:nvPr/>
        </p:nvSpPr>
        <p:spPr>
          <a:xfrm>
            <a:off x="2901960" y="545292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33" name="CustomShape 33"/>
          <p:cNvSpPr/>
          <p:nvPr/>
        </p:nvSpPr>
        <p:spPr>
          <a:xfrm>
            <a:off x="2901960" y="648180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34" name="CustomShape 34"/>
          <p:cNvSpPr/>
          <p:nvPr/>
        </p:nvSpPr>
        <p:spPr>
          <a:xfrm>
            <a:off x="2901960" y="648180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35" name="CustomShape 35"/>
          <p:cNvSpPr/>
          <p:nvPr/>
        </p:nvSpPr>
        <p:spPr>
          <a:xfrm>
            <a:off x="3157560" y="167472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0</a:t>
            </a:r>
            <a:endParaRPr lang="en-US" sz="1200" b="0" strike="noStrike" spc="-1">
              <a:solidFill>
                <a:srgbClr val="000000"/>
              </a:solidFill>
              <a:uFill>
                <a:solidFill>
                  <a:srgbClr val="FFFFFF"/>
                </a:solidFill>
              </a:uFill>
              <a:latin typeface="Arial"/>
            </a:endParaRPr>
          </a:p>
        </p:txBody>
      </p:sp>
      <p:sp>
        <p:nvSpPr>
          <p:cNvPr id="236" name="CustomShape 36"/>
          <p:cNvSpPr/>
          <p:nvPr/>
        </p:nvSpPr>
        <p:spPr>
          <a:xfrm>
            <a:off x="3157560" y="202248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a:t>
            </a:r>
            <a:endParaRPr lang="en-US" sz="1200" b="0" strike="noStrike" spc="-1">
              <a:solidFill>
                <a:srgbClr val="000000"/>
              </a:solidFill>
              <a:uFill>
                <a:solidFill>
                  <a:srgbClr val="FFFFFF"/>
                </a:solidFill>
              </a:uFill>
              <a:latin typeface="Arial"/>
            </a:endParaRPr>
          </a:p>
        </p:txBody>
      </p:sp>
      <p:sp>
        <p:nvSpPr>
          <p:cNvPr id="237" name="CustomShape 37"/>
          <p:cNvSpPr/>
          <p:nvPr/>
        </p:nvSpPr>
        <p:spPr>
          <a:xfrm>
            <a:off x="3090240" y="304956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127</a:t>
            </a:r>
            <a:endParaRPr lang="en-US" sz="1200" b="0" strike="noStrike" spc="-1">
              <a:solidFill>
                <a:srgbClr val="000000"/>
              </a:solidFill>
              <a:uFill>
                <a:solidFill>
                  <a:srgbClr val="FFFFFF"/>
                </a:solidFill>
              </a:uFill>
              <a:latin typeface="Arial"/>
            </a:endParaRPr>
          </a:p>
        </p:txBody>
      </p:sp>
      <p:sp>
        <p:nvSpPr>
          <p:cNvPr id="238" name="CustomShape 38"/>
          <p:cNvSpPr/>
          <p:nvPr/>
        </p:nvSpPr>
        <p:spPr>
          <a:xfrm>
            <a:off x="3090240" y="33973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128</a:t>
            </a:r>
            <a:endParaRPr lang="en-US" sz="1200" b="0" strike="noStrike" spc="-1">
              <a:solidFill>
                <a:srgbClr val="000000"/>
              </a:solidFill>
              <a:uFill>
                <a:solidFill>
                  <a:srgbClr val="FFFFFF"/>
                </a:solidFill>
              </a:uFill>
              <a:latin typeface="Arial"/>
            </a:endParaRPr>
          </a:p>
        </p:txBody>
      </p:sp>
      <p:sp>
        <p:nvSpPr>
          <p:cNvPr id="239" name="CustomShape 39"/>
          <p:cNvSpPr/>
          <p:nvPr/>
        </p:nvSpPr>
        <p:spPr>
          <a:xfrm>
            <a:off x="3090240" y="373068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129</a:t>
            </a:r>
            <a:endParaRPr lang="en-US" sz="1200" b="0" strike="noStrike" spc="-1">
              <a:solidFill>
                <a:srgbClr val="000000"/>
              </a:solidFill>
              <a:uFill>
                <a:solidFill>
                  <a:srgbClr val="FFFFFF"/>
                </a:solidFill>
              </a:uFill>
              <a:latin typeface="Arial"/>
            </a:endParaRPr>
          </a:p>
        </p:txBody>
      </p:sp>
      <p:sp>
        <p:nvSpPr>
          <p:cNvPr id="240" name="CustomShape 40"/>
          <p:cNvSpPr/>
          <p:nvPr/>
        </p:nvSpPr>
        <p:spPr>
          <a:xfrm>
            <a:off x="3090240" y="480060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255</a:t>
            </a:r>
            <a:endParaRPr lang="en-US" sz="1200" b="0" strike="noStrike" spc="-1">
              <a:solidFill>
                <a:srgbClr val="000000"/>
              </a:solidFill>
              <a:uFill>
                <a:solidFill>
                  <a:srgbClr val="FFFFFF"/>
                </a:solidFill>
              </a:uFill>
              <a:latin typeface="Arial"/>
            </a:endParaRPr>
          </a:p>
        </p:txBody>
      </p:sp>
      <p:sp>
        <p:nvSpPr>
          <p:cNvPr id="241" name="CustomShape 41"/>
          <p:cNvSpPr/>
          <p:nvPr/>
        </p:nvSpPr>
        <p:spPr>
          <a:xfrm>
            <a:off x="3090240" y="51055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256</a:t>
            </a:r>
            <a:endParaRPr lang="en-US" sz="1200" b="0" strike="noStrike" spc="-1">
              <a:solidFill>
                <a:srgbClr val="000000"/>
              </a:solidFill>
              <a:uFill>
                <a:solidFill>
                  <a:srgbClr val="FFFFFF"/>
                </a:solidFill>
              </a:uFill>
              <a:latin typeface="Arial"/>
            </a:endParaRPr>
          </a:p>
        </p:txBody>
      </p:sp>
      <p:sp>
        <p:nvSpPr>
          <p:cNvPr id="242" name="CustomShape 42"/>
          <p:cNvSpPr/>
          <p:nvPr/>
        </p:nvSpPr>
        <p:spPr>
          <a:xfrm>
            <a:off x="3090240" y="54529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a:t>
            </a:r>
            <a:r>
              <a:rPr lang="en-US" sz="1200" b="0" strike="noStrike" spc="-1">
                <a:solidFill>
                  <a:srgbClr val="000000"/>
                </a:solidFill>
                <a:uFill>
                  <a:solidFill>
                    <a:srgbClr val="FFFFFF"/>
                  </a:solidFill>
                </a:uFill>
                <a:latin typeface="Times New Roman"/>
              </a:rPr>
              <a:t> </a:t>
            </a:r>
            <a:r>
              <a:rPr lang="en-US" sz="1200" b="1" strike="noStrike" spc="-1">
                <a:solidFill>
                  <a:srgbClr val="000000"/>
                </a:solidFill>
                <a:uFill>
                  <a:solidFill>
                    <a:srgbClr val="FFFFFF"/>
                  </a:solidFill>
                </a:uFill>
                <a:latin typeface="Times New Roman"/>
              </a:rPr>
              <a:t>257</a:t>
            </a:r>
            <a:endParaRPr lang="en-US" sz="1200" b="0" strike="noStrike" spc="-1">
              <a:solidFill>
                <a:srgbClr val="000000"/>
              </a:solidFill>
              <a:uFill>
                <a:solidFill>
                  <a:srgbClr val="FFFFFF"/>
                </a:solidFill>
              </a:uFill>
              <a:latin typeface="Arial"/>
            </a:endParaRPr>
          </a:p>
        </p:txBody>
      </p:sp>
      <p:sp>
        <p:nvSpPr>
          <p:cNvPr id="243" name="CustomShape 43"/>
          <p:cNvSpPr/>
          <p:nvPr/>
        </p:nvSpPr>
        <p:spPr>
          <a:xfrm>
            <a:off x="3061080" y="6480000"/>
            <a:ext cx="6595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1" strike="noStrike" spc="-1">
                <a:solidFill>
                  <a:srgbClr val="000000"/>
                </a:solidFill>
                <a:uFill>
                  <a:solidFill>
                    <a:srgbClr val="FFFFFF"/>
                  </a:solidFill>
                </a:uFill>
                <a:latin typeface="Times New Roman"/>
              </a:rPr>
              <a:t>Block 4095</a:t>
            </a:r>
            <a:endParaRPr lang="en-US" sz="1100" b="0" strike="noStrike" spc="-1">
              <a:solidFill>
                <a:srgbClr val="000000"/>
              </a:solidFill>
              <a:uFill>
                <a:solidFill>
                  <a:srgbClr val="FFFFFF"/>
                </a:solidFill>
              </a:uFill>
              <a:latin typeface="Arial"/>
            </a:endParaRPr>
          </a:p>
        </p:txBody>
      </p:sp>
      <p:sp>
        <p:nvSpPr>
          <p:cNvPr id="244" name="CustomShape 44"/>
          <p:cNvSpPr/>
          <p:nvPr/>
        </p:nvSpPr>
        <p:spPr>
          <a:xfrm>
            <a:off x="2170080" y="3000240"/>
            <a:ext cx="544320" cy="271080"/>
          </a:xfrm>
          <a:custGeom>
            <a:avLst/>
            <a:gdLst/>
            <a:ahLst/>
            <a:cxnLst/>
            <a:rect l="l" t="t" r="r" b="b"/>
            <a:pathLst>
              <a:path w="36" h="18">
                <a:moveTo>
                  <a:pt x="14" y="18"/>
                </a:moveTo>
                <a:lnTo>
                  <a:pt x="14" y="13"/>
                </a:lnTo>
                <a:lnTo>
                  <a:pt x="36" y="13"/>
                </a:lnTo>
                <a:lnTo>
                  <a:pt x="36" y="4"/>
                </a:lnTo>
                <a:lnTo>
                  <a:pt x="14" y="4"/>
                </a:lnTo>
                <a:lnTo>
                  <a:pt x="14" y="0"/>
                </a:lnTo>
                <a:lnTo>
                  <a:pt x="0" y="9"/>
                </a:lnTo>
                <a:lnTo>
                  <a:pt x="14" y="18"/>
                </a:lnTo>
              </a:path>
            </a:pathLst>
          </a:custGeom>
          <a:noFill/>
          <a:ln w="15840">
            <a:solidFill>
              <a:srgbClr val="000000"/>
            </a:solidFill>
            <a:round/>
          </a:ln>
        </p:spPr>
        <p:style>
          <a:lnRef idx="0">
            <a:scrgbClr r="0" g="0" b="0"/>
          </a:lnRef>
          <a:fillRef idx="0">
            <a:scrgbClr r="0" g="0" b="0"/>
          </a:fillRef>
          <a:effectRef idx="0">
            <a:scrgbClr r="0" g="0" b="0"/>
          </a:effectRef>
          <a:fontRef idx="minor"/>
        </p:style>
      </p:sp>
      <p:sp>
        <p:nvSpPr>
          <p:cNvPr id="245" name="Line 45"/>
          <p:cNvSpPr/>
          <p:nvPr/>
        </p:nvSpPr>
        <p:spPr>
          <a:xfrm flipV="1">
            <a:off x="282708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46" name="Line 46"/>
          <p:cNvSpPr/>
          <p:nvPr/>
        </p:nvSpPr>
        <p:spPr>
          <a:xfrm flipV="1">
            <a:off x="282708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47" name="Line 47"/>
          <p:cNvSpPr/>
          <p:nvPr/>
        </p:nvSpPr>
        <p:spPr>
          <a:xfrm flipV="1">
            <a:off x="385416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48" name="Line 48"/>
          <p:cNvSpPr/>
          <p:nvPr/>
        </p:nvSpPr>
        <p:spPr>
          <a:xfrm flipV="1">
            <a:off x="385416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49" name="Line 49"/>
          <p:cNvSpPr/>
          <p:nvPr/>
        </p:nvSpPr>
        <p:spPr>
          <a:xfrm flipH="1">
            <a:off x="276696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0" name="Line 50"/>
          <p:cNvSpPr/>
          <p:nvPr/>
        </p:nvSpPr>
        <p:spPr>
          <a:xfrm flipH="1">
            <a:off x="276696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1" name="Line 51"/>
          <p:cNvSpPr/>
          <p:nvPr/>
        </p:nvSpPr>
        <p:spPr>
          <a:xfrm flipH="1">
            <a:off x="379404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2" name="Line 52"/>
          <p:cNvSpPr/>
          <p:nvPr/>
        </p:nvSpPr>
        <p:spPr>
          <a:xfrm flipH="1">
            <a:off x="379404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3" name="Line 53"/>
          <p:cNvSpPr/>
          <p:nvPr/>
        </p:nvSpPr>
        <p:spPr>
          <a:xfrm flipV="1">
            <a:off x="282708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4" name="Line 54"/>
          <p:cNvSpPr/>
          <p:nvPr/>
        </p:nvSpPr>
        <p:spPr>
          <a:xfrm flipV="1">
            <a:off x="282708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5" name="Line 55"/>
          <p:cNvSpPr/>
          <p:nvPr/>
        </p:nvSpPr>
        <p:spPr>
          <a:xfrm flipV="1">
            <a:off x="385416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6" name="Line 56"/>
          <p:cNvSpPr/>
          <p:nvPr/>
        </p:nvSpPr>
        <p:spPr>
          <a:xfrm flipV="1">
            <a:off x="385416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7" name="Line 57"/>
          <p:cNvSpPr/>
          <p:nvPr/>
        </p:nvSpPr>
        <p:spPr>
          <a:xfrm flipH="1">
            <a:off x="276696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8" name="Line 58"/>
          <p:cNvSpPr/>
          <p:nvPr/>
        </p:nvSpPr>
        <p:spPr>
          <a:xfrm flipH="1">
            <a:off x="276696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59" name="Line 59"/>
          <p:cNvSpPr/>
          <p:nvPr/>
        </p:nvSpPr>
        <p:spPr>
          <a:xfrm flipH="1">
            <a:off x="379404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0" name="Line 60"/>
          <p:cNvSpPr/>
          <p:nvPr/>
        </p:nvSpPr>
        <p:spPr>
          <a:xfrm flipH="1">
            <a:off x="379404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1" name="Line 61"/>
          <p:cNvSpPr/>
          <p:nvPr/>
        </p:nvSpPr>
        <p:spPr>
          <a:xfrm flipV="1">
            <a:off x="282708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2" name="Line 62"/>
          <p:cNvSpPr/>
          <p:nvPr/>
        </p:nvSpPr>
        <p:spPr>
          <a:xfrm flipV="1">
            <a:off x="282708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3" name="Line 63"/>
          <p:cNvSpPr/>
          <p:nvPr/>
        </p:nvSpPr>
        <p:spPr>
          <a:xfrm flipV="1">
            <a:off x="385416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4" name="Line 64"/>
          <p:cNvSpPr/>
          <p:nvPr/>
        </p:nvSpPr>
        <p:spPr>
          <a:xfrm flipV="1">
            <a:off x="385416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5" name="Line 65"/>
          <p:cNvSpPr/>
          <p:nvPr/>
        </p:nvSpPr>
        <p:spPr>
          <a:xfrm flipH="1">
            <a:off x="276696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6" name="Line 66"/>
          <p:cNvSpPr/>
          <p:nvPr/>
        </p:nvSpPr>
        <p:spPr>
          <a:xfrm flipH="1">
            <a:off x="276696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7" name="Line 67"/>
          <p:cNvSpPr/>
          <p:nvPr/>
        </p:nvSpPr>
        <p:spPr>
          <a:xfrm flipH="1">
            <a:off x="379404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8" name="Line 68"/>
          <p:cNvSpPr/>
          <p:nvPr/>
        </p:nvSpPr>
        <p:spPr>
          <a:xfrm flipH="1">
            <a:off x="379404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269" name="CustomShape 69"/>
          <p:cNvSpPr/>
          <p:nvPr/>
        </p:nvSpPr>
        <p:spPr>
          <a:xfrm>
            <a:off x="677880" y="5137200"/>
            <a:ext cx="1631520" cy="256680"/>
          </a:xfrm>
          <a:prstGeom prst="rect">
            <a:avLst/>
          </a:prstGeom>
          <a:noFill/>
          <a:ln w="28440">
            <a:solidFill>
              <a:srgbClr val="376092"/>
            </a:solidFill>
            <a:miter/>
          </a:ln>
        </p:spPr>
        <p:style>
          <a:lnRef idx="0">
            <a:scrgbClr r="0" g="0" b="0"/>
          </a:lnRef>
          <a:fillRef idx="0">
            <a:scrgbClr r="0" g="0" b="0"/>
          </a:fillRef>
          <a:effectRef idx="0">
            <a:scrgbClr r="0" g="0" b="0"/>
          </a:effectRef>
          <a:fontRef idx="minor"/>
        </p:style>
      </p:sp>
      <p:sp>
        <p:nvSpPr>
          <p:cNvPr id="270" name="Line 70"/>
          <p:cNvSpPr/>
          <p:nvPr/>
        </p:nvSpPr>
        <p:spPr>
          <a:xfrm flipV="1">
            <a:off x="1190520" y="5136840"/>
            <a:ext cx="1440" cy="257400"/>
          </a:xfrm>
          <a:prstGeom prst="line">
            <a:avLst/>
          </a:prstGeom>
          <a:ln w="28440">
            <a:solidFill>
              <a:srgbClr val="376092"/>
            </a:solidFill>
            <a:round/>
          </a:ln>
        </p:spPr>
        <p:style>
          <a:lnRef idx="0">
            <a:scrgbClr r="0" g="0" b="0"/>
          </a:lnRef>
          <a:fillRef idx="0">
            <a:scrgbClr r="0" g="0" b="0"/>
          </a:fillRef>
          <a:effectRef idx="0">
            <a:scrgbClr r="0" g="0" b="0"/>
          </a:effectRef>
          <a:fontRef idx="minor"/>
        </p:style>
      </p:sp>
      <p:sp>
        <p:nvSpPr>
          <p:cNvPr id="271" name="Line 71"/>
          <p:cNvSpPr/>
          <p:nvPr/>
        </p:nvSpPr>
        <p:spPr>
          <a:xfrm flipV="1">
            <a:off x="1871640" y="5136840"/>
            <a:ext cx="1440" cy="257400"/>
          </a:xfrm>
          <a:prstGeom prst="line">
            <a:avLst/>
          </a:prstGeom>
          <a:ln w="28440">
            <a:solidFill>
              <a:srgbClr val="376092"/>
            </a:solidFill>
            <a:round/>
          </a:ln>
        </p:spPr>
        <p:style>
          <a:lnRef idx="0">
            <a:scrgbClr r="0" g="0" b="0"/>
          </a:lnRef>
          <a:fillRef idx="0">
            <a:scrgbClr r="0" g="0" b="0"/>
          </a:fillRef>
          <a:effectRef idx="0">
            <a:scrgbClr r="0" g="0" b="0"/>
          </a:effectRef>
          <a:fontRef idx="minor"/>
        </p:style>
      </p:sp>
      <p:sp>
        <p:nvSpPr>
          <p:cNvPr id="272" name="CustomShape 72"/>
          <p:cNvSpPr/>
          <p:nvPr/>
        </p:nvSpPr>
        <p:spPr>
          <a:xfrm>
            <a:off x="149400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7</a:t>
            </a:r>
            <a:endParaRPr lang="en-US" sz="1100" b="0" strike="noStrike" spc="-1">
              <a:solidFill>
                <a:srgbClr val="000000"/>
              </a:solidFill>
              <a:uFill>
                <a:solidFill>
                  <a:srgbClr val="FFFFFF"/>
                </a:solidFill>
              </a:uFill>
              <a:latin typeface="Arial"/>
            </a:endParaRPr>
          </a:p>
        </p:txBody>
      </p:sp>
      <p:sp>
        <p:nvSpPr>
          <p:cNvPr id="273" name="CustomShape 73"/>
          <p:cNvSpPr/>
          <p:nvPr/>
        </p:nvSpPr>
        <p:spPr>
          <a:xfrm>
            <a:off x="205272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4</a:t>
            </a:r>
            <a:endParaRPr lang="en-US" sz="1100" b="0" strike="noStrike" spc="-1">
              <a:solidFill>
                <a:srgbClr val="000000"/>
              </a:solidFill>
              <a:uFill>
                <a:solidFill>
                  <a:srgbClr val="FFFFFF"/>
                </a:solidFill>
              </a:uFill>
              <a:latin typeface="Arial"/>
            </a:endParaRPr>
          </a:p>
        </p:txBody>
      </p:sp>
      <p:sp>
        <p:nvSpPr>
          <p:cNvPr id="274" name="CustomShape 74"/>
          <p:cNvSpPr/>
          <p:nvPr/>
        </p:nvSpPr>
        <p:spPr>
          <a:xfrm>
            <a:off x="913680" y="5527800"/>
            <a:ext cx="12585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 memory address</a:t>
            </a:r>
            <a:endParaRPr lang="en-US" sz="1100" b="0" strike="noStrike" spc="-1">
              <a:solidFill>
                <a:srgbClr val="000000"/>
              </a:solidFill>
              <a:uFill>
                <a:solidFill>
                  <a:srgbClr val="FFFFFF"/>
                </a:solidFill>
              </a:uFill>
              <a:latin typeface="Arial"/>
            </a:endParaRPr>
          </a:p>
        </p:txBody>
      </p:sp>
      <p:sp>
        <p:nvSpPr>
          <p:cNvPr id="275" name="CustomShape 75"/>
          <p:cNvSpPr/>
          <p:nvPr/>
        </p:nvSpPr>
        <p:spPr>
          <a:xfrm>
            <a:off x="828720" y="4910040"/>
            <a:ext cx="853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t>
            </a:r>
            <a:endParaRPr lang="en-US" sz="1100" b="0" strike="noStrike" spc="-1">
              <a:solidFill>
                <a:srgbClr val="000000"/>
              </a:solidFill>
              <a:uFill>
                <a:solidFill>
                  <a:srgbClr val="FFFFFF"/>
                </a:solidFill>
              </a:uFill>
              <a:latin typeface="Arial"/>
            </a:endParaRPr>
          </a:p>
        </p:txBody>
      </p:sp>
      <p:sp>
        <p:nvSpPr>
          <p:cNvPr id="276" name="CustomShape 76"/>
          <p:cNvSpPr/>
          <p:nvPr/>
        </p:nvSpPr>
        <p:spPr>
          <a:xfrm>
            <a:off x="902880" y="4910040"/>
            <a:ext cx="1321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ag</a:t>
            </a:r>
            <a:endParaRPr lang="en-US" sz="1100" b="0" strike="noStrike" spc="-1">
              <a:solidFill>
                <a:srgbClr val="000000"/>
              </a:solidFill>
              <a:uFill>
                <a:solidFill>
                  <a:srgbClr val="FFFFFF"/>
                </a:solidFill>
              </a:uFill>
              <a:latin typeface="Arial"/>
            </a:endParaRPr>
          </a:p>
        </p:txBody>
      </p:sp>
      <p:sp>
        <p:nvSpPr>
          <p:cNvPr id="277" name="CustomShape 77"/>
          <p:cNvSpPr/>
          <p:nvPr/>
        </p:nvSpPr>
        <p:spPr>
          <a:xfrm>
            <a:off x="1370880" y="4910040"/>
            <a:ext cx="3348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a:t>
            </a:r>
            <a:endParaRPr lang="en-US" sz="1100" b="0" strike="noStrike" spc="-1">
              <a:solidFill>
                <a:srgbClr val="000000"/>
              </a:solidFill>
              <a:uFill>
                <a:solidFill>
                  <a:srgbClr val="FFFFFF"/>
                </a:solidFill>
              </a:uFill>
              <a:latin typeface="Arial"/>
            </a:endParaRPr>
          </a:p>
        </p:txBody>
      </p:sp>
      <p:sp>
        <p:nvSpPr>
          <p:cNvPr id="278" name="CustomShape 78"/>
          <p:cNvSpPr/>
          <p:nvPr/>
        </p:nvSpPr>
        <p:spPr>
          <a:xfrm>
            <a:off x="1945800" y="4910040"/>
            <a:ext cx="1321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W</a:t>
            </a:r>
            <a:endParaRPr lang="en-US" sz="1100" b="0" strike="noStrike" spc="-1">
              <a:solidFill>
                <a:srgbClr val="000000"/>
              </a:solidFill>
              <a:uFill>
                <a:solidFill>
                  <a:srgbClr val="FFFFFF"/>
                </a:solidFill>
              </a:uFill>
              <a:latin typeface="Arial"/>
            </a:endParaRPr>
          </a:p>
        </p:txBody>
      </p:sp>
      <p:sp>
        <p:nvSpPr>
          <p:cNvPr id="279" name="CustomShape 79"/>
          <p:cNvSpPr/>
          <p:nvPr/>
        </p:nvSpPr>
        <p:spPr>
          <a:xfrm>
            <a:off x="2052000" y="4910040"/>
            <a:ext cx="1872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ord</a:t>
            </a:r>
            <a:endParaRPr lang="en-US" sz="1100" b="0" strike="noStrike" spc="-1">
              <a:solidFill>
                <a:srgbClr val="000000"/>
              </a:solidFill>
              <a:uFill>
                <a:solidFill>
                  <a:srgbClr val="FFFFFF"/>
                </a:solidFill>
              </a:uFill>
              <a:latin typeface="Arial"/>
            </a:endParaRPr>
          </a:p>
        </p:txBody>
      </p:sp>
      <p:sp>
        <p:nvSpPr>
          <p:cNvPr id="280" name="CustomShape 80"/>
          <p:cNvSpPr/>
          <p:nvPr/>
        </p:nvSpPr>
        <p:spPr>
          <a:xfrm>
            <a:off x="90324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5</a:t>
            </a:r>
            <a:endParaRPr lang="en-US" sz="1100" b="0" strike="noStrike" spc="-1">
              <a:solidFill>
                <a:srgbClr val="000000"/>
              </a:solidFill>
              <a:uFill>
                <a:solidFill>
                  <a:srgbClr val="FFFFFF"/>
                </a:solidFill>
              </a:uFill>
              <a:latin typeface="Arial"/>
            </a:endParaRPr>
          </a:p>
        </p:txBody>
      </p:sp>
      <p:sp>
        <p:nvSpPr>
          <p:cNvPr id="281" name="CustomShape 81"/>
          <p:cNvSpPr/>
          <p:nvPr/>
        </p:nvSpPr>
        <p:spPr>
          <a:xfrm>
            <a:off x="2827440" y="536256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82" name="CustomShape 82"/>
          <p:cNvSpPr/>
          <p:nvPr/>
        </p:nvSpPr>
        <p:spPr>
          <a:xfrm>
            <a:off x="1046160" y="264492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283" name="CustomShape 83"/>
          <p:cNvSpPr/>
          <p:nvPr/>
        </p:nvSpPr>
        <p:spPr>
          <a:xfrm>
            <a:off x="1046160" y="229716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284" name="CustomShape 84"/>
          <p:cNvSpPr/>
          <p:nvPr/>
        </p:nvSpPr>
        <p:spPr>
          <a:xfrm>
            <a:off x="1046160" y="367200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285" name="CustomShape 85"/>
          <p:cNvSpPr/>
          <p:nvPr/>
        </p:nvSpPr>
        <p:spPr>
          <a:xfrm>
            <a:off x="1046160" y="367200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86" name="CustomShape 86"/>
          <p:cNvSpPr/>
          <p:nvPr/>
        </p:nvSpPr>
        <p:spPr>
          <a:xfrm>
            <a:off x="533520" y="229716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87" name="CustomShape 87"/>
          <p:cNvSpPr/>
          <p:nvPr/>
        </p:nvSpPr>
        <p:spPr>
          <a:xfrm>
            <a:off x="533520" y="2644920"/>
            <a:ext cx="512280" cy="16488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88" name="CustomShape 88"/>
          <p:cNvSpPr/>
          <p:nvPr/>
        </p:nvSpPr>
        <p:spPr>
          <a:xfrm>
            <a:off x="533520" y="3672000"/>
            <a:ext cx="512280" cy="1663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289" name="CustomShape 89"/>
          <p:cNvSpPr/>
          <p:nvPr/>
        </p:nvSpPr>
        <p:spPr>
          <a:xfrm>
            <a:off x="697320" y="228132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290" name="CustomShape 90"/>
          <p:cNvSpPr/>
          <p:nvPr/>
        </p:nvSpPr>
        <p:spPr>
          <a:xfrm>
            <a:off x="697320" y="262908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291" name="CustomShape 91"/>
          <p:cNvSpPr/>
          <p:nvPr/>
        </p:nvSpPr>
        <p:spPr>
          <a:xfrm>
            <a:off x="697320" y="365616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292" name="CustomShape 92"/>
          <p:cNvSpPr/>
          <p:nvPr/>
        </p:nvSpPr>
        <p:spPr>
          <a:xfrm>
            <a:off x="1393200" y="2054160"/>
            <a:ext cx="3502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Cache</a:t>
            </a:r>
            <a:endParaRPr lang="en-US" sz="1100" b="0" strike="noStrike" spc="-1">
              <a:solidFill>
                <a:srgbClr val="000000"/>
              </a:solidFill>
              <a:uFill>
                <a:solidFill>
                  <a:srgbClr val="FFFFFF"/>
                </a:solidFill>
              </a:uFill>
              <a:latin typeface="Arial"/>
            </a:endParaRPr>
          </a:p>
        </p:txBody>
      </p:sp>
      <p:sp>
        <p:nvSpPr>
          <p:cNvPr id="293" name="CustomShape 93"/>
          <p:cNvSpPr/>
          <p:nvPr/>
        </p:nvSpPr>
        <p:spPr>
          <a:xfrm>
            <a:off x="1136520" y="273528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94" name="CustomShape 94"/>
          <p:cNvSpPr/>
          <p:nvPr/>
        </p:nvSpPr>
        <p:spPr>
          <a:xfrm>
            <a:off x="1136520" y="238752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95" name="CustomShape 95"/>
          <p:cNvSpPr/>
          <p:nvPr/>
        </p:nvSpPr>
        <p:spPr>
          <a:xfrm>
            <a:off x="1136520" y="3762360"/>
            <a:ext cx="84564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296" name="CustomShape 96"/>
          <p:cNvSpPr/>
          <p:nvPr/>
        </p:nvSpPr>
        <p:spPr>
          <a:xfrm>
            <a:off x="1136520" y="3762360"/>
            <a:ext cx="84564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97" name="CustomShape 97"/>
          <p:cNvSpPr/>
          <p:nvPr/>
        </p:nvSpPr>
        <p:spPr>
          <a:xfrm>
            <a:off x="1136520" y="2735280"/>
            <a:ext cx="84564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298" name="CustomShape 98"/>
          <p:cNvSpPr/>
          <p:nvPr/>
        </p:nvSpPr>
        <p:spPr>
          <a:xfrm>
            <a:off x="1348200" y="2386080"/>
            <a:ext cx="4399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0</a:t>
            </a:r>
            <a:endParaRPr lang="en-US" sz="1100" b="0" strike="noStrike" spc="-1">
              <a:solidFill>
                <a:srgbClr val="000000"/>
              </a:solidFill>
              <a:uFill>
                <a:solidFill>
                  <a:srgbClr val="FFFFFF"/>
                </a:solidFill>
              </a:uFill>
              <a:latin typeface="Arial"/>
            </a:endParaRPr>
          </a:p>
        </p:txBody>
      </p:sp>
      <p:sp>
        <p:nvSpPr>
          <p:cNvPr id="299" name="CustomShape 99"/>
          <p:cNvSpPr/>
          <p:nvPr/>
        </p:nvSpPr>
        <p:spPr>
          <a:xfrm>
            <a:off x="1348200" y="2719440"/>
            <a:ext cx="4399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a:t>
            </a:r>
            <a:endParaRPr lang="en-US" sz="1100" b="0" strike="noStrike" spc="-1">
              <a:solidFill>
                <a:srgbClr val="000000"/>
              </a:solidFill>
              <a:uFill>
                <a:solidFill>
                  <a:srgbClr val="FFFFFF"/>
                </a:solidFill>
              </a:uFill>
              <a:latin typeface="Arial"/>
            </a:endParaRPr>
          </a:p>
        </p:txBody>
      </p:sp>
      <p:sp>
        <p:nvSpPr>
          <p:cNvPr id="300" name="CustomShape 100"/>
          <p:cNvSpPr/>
          <p:nvPr/>
        </p:nvSpPr>
        <p:spPr>
          <a:xfrm>
            <a:off x="1271880" y="3746520"/>
            <a:ext cx="5803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127</a:t>
            </a:r>
            <a:endParaRPr lang="en-US" sz="1100" b="0" strike="noStrike" spc="-1">
              <a:solidFill>
                <a:srgbClr val="000000"/>
              </a:solidFill>
              <a:uFill>
                <a:solidFill>
                  <a:srgbClr val="FFFFFF"/>
                </a:solidFill>
              </a:uFill>
              <a:latin typeface="Arial"/>
            </a:endParaRPr>
          </a:p>
        </p:txBody>
      </p:sp>
      <p:sp>
        <p:nvSpPr>
          <p:cNvPr id="301" name="Line 101"/>
          <p:cNvSpPr/>
          <p:nvPr/>
        </p:nvSpPr>
        <p:spPr>
          <a:xfrm flipV="1">
            <a:off x="104616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2" name="Line 102"/>
          <p:cNvSpPr/>
          <p:nvPr/>
        </p:nvSpPr>
        <p:spPr>
          <a:xfrm flipV="1">
            <a:off x="104616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3" name="Line 103"/>
          <p:cNvSpPr/>
          <p:nvPr/>
        </p:nvSpPr>
        <p:spPr>
          <a:xfrm flipV="1">
            <a:off x="207324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4" name="Line 104"/>
          <p:cNvSpPr/>
          <p:nvPr/>
        </p:nvSpPr>
        <p:spPr>
          <a:xfrm flipV="1">
            <a:off x="207324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5" name="Line 105"/>
          <p:cNvSpPr/>
          <p:nvPr/>
        </p:nvSpPr>
        <p:spPr>
          <a:xfrm flipH="1">
            <a:off x="100152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6" name="Line 106"/>
          <p:cNvSpPr/>
          <p:nvPr/>
        </p:nvSpPr>
        <p:spPr>
          <a:xfrm flipH="1">
            <a:off x="1001520" y="333828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7" name="Line 107"/>
          <p:cNvSpPr/>
          <p:nvPr/>
        </p:nvSpPr>
        <p:spPr>
          <a:xfrm flipH="1">
            <a:off x="202860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8" name="Line 108"/>
          <p:cNvSpPr/>
          <p:nvPr/>
        </p:nvSpPr>
        <p:spPr>
          <a:xfrm flipH="1">
            <a:off x="2028600" y="333828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09" name="CustomShape 109"/>
          <p:cNvSpPr/>
          <p:nvPr/>
        </p:nvSpPr>
        <p:spPr>
          <a:xfrm>
            <a:off x="1046160" y="2644920"/>
            <a:ext cx="1026720" cy="3456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10" name="CustomShape 110"/>
          <p:cNvSpPr/>
          <p:nvPr/>
        </p:nvSpPr>
        <p:spPr>
          <a:xfrm>
            <a:off x="1136520" y="2387520"/>
            <a:ext cx="84564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11" name="CustomShape 111"/>
          <p:cNvSpPr/>
          <p:nvPr/>
        </p:nvSpPr>
        <p:spPr>
          <a:xfrm>
            <a:off x="3870398" y="1643050"/>
            <a:ext cx="5273602" cy="471420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Block j of the main memory maps to j modulo 128 of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the cache. 0 maps to 0, 129 maps to 1.</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More than one memory block is mapped onto  the same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position in the cache.</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May lead to contention for cache blocks even if the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cache is not full. </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Resolve the contention by allowing new block to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replace the old block, leading to a trivial replacement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algorithm. </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Memory address is divided into three fields:</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Low order 4 bits determine one of the 16</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words in a block.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When a new block is brought into the cache,</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the </a:t>
            </a:r>
            <a:r>
              <a:rPr lang="en-US" sz="1600" b="0" i="1" strike="noStrike" spc="-1" dirty="0" err="1">
                <a:solidFill>
                  <a:srgbClr val="C0504D"/>
                </a:solidFill>
                <a:uFill>
                  <a:solidFill>
                    <a:srgbClr val="FFFFFF"/>
                  </a:solidFill>
                </a:uFill>
                <a:latin typeface="Corbel"/>
              </a:rPr>
              <a:t>the</a:t>
            </a:r>
            <a:r>
              <a:rPr lang="en-US" sz="1600" b="0" i="1" strike="noStrike" spc="-1" dirty="0">
                <a:solidFill>
                  <a:srgbClr val="C0504D"/>
                </a:solidFill>
                <a:uFill>
                  <a:solidFill>
                    <a:srgbClr val="FFFFFF"/>
                  </a:solidFill>
                </a:uFill>
                <a:latin typeface="Corbel"/>
              </a:rPr>
              <a:t> next 7 bits determine which cache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block this new block is placed in.</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High order 5 bits determine which of the possible</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32 blocks is currently present in the cache. These</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are tag bits.</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Simple to implement but not very flexible.</a:t>
            </a:r>
            <a:endParaRPr lang="en-US" sz="1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457200" y="152280"/>
            <a:ext cx="8229240" cy="1250640"/>
          </a:xfrm>
          <a:prstGeom prst="rect">
            <a:avLst/>
          </a:prstGeom>
          <a:noFill/>
          <a:ln>
            <a:noFill/>
          </a:ln>
        </p:spPr>
        <p:txBody>
          <a:bodyPr anchor="ctr"/>
          <a:lstStyle/>
          <a:p>
            <a:pPr algn="ctr">
              <a:lnSpc>
                <a:spcPct val="100000"/>
              </a:lnSpc>
            </a:pPr>
            <a:r>
              <a:rPr lang="en-US" sz="4400" b="0" strike="noStrike" spc="-1">
                <a:solidFill>
                  <a:srgbClr val="337ED9"/>
                </a:solidFill>
                <a:uFill>
                  <a:solidFill>
                    <a:srgbClr val="FFFFFF"/>
                  </a:solidFill>
                </a:uFill>
                <a:latin typeface="Calibri"/>
              </a:rPr>
              <a:t>Associative mapping</a:t>
            </a:r>
            <a:endParaRPr lang="en-US" sz="4400" b="0" strike="noStrike" spc="-1">
              <a:solidFill>
                <a:srgbClr val="000000"/>
              </a:solidFill>
              <a:uFill>
                <a:solidFill>
                  <a:srgbClr val="FFFFFF"/>
                </a:solidFill>
              </a:uFill>
              <a:latin typeface="Calibri"/>
            </a:endParaRPr>
          </a:p>
        </p:txBody>
      </p:sp>
      <p:sp>
        <p:nvSpPr>
          <p:cNvPr id="313" name="CustomShape 2"/>
          <p:cNvSpPr/>
          <p:nvPr/>
        </p:nvSpPr>
        <p:spPr>
          <a:xfrm>
            <a:off x="4000496" y="1835280"/>
            <a:ext cx="4857784" cy="325404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Main memory block can be placed into any cache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position.</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Memory address is divided into two fields:</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Low order 4 bits identify the word within a block.</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 High order 12 bits or tag bits identify a memory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block when it is resident in the cache. </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Flexible, and uses cache space efficiently. </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Replacement algorithms can be used to replace an</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existing block in the cache when the cache is full. </a:t>
            </a:r>
            <a:endParaRPr lang="en-US" sz="1600" b="0" strike="noStrike" spc="-1" dirty="0">
              <a:solidFill>
                <a:srgbClr val="000000"/>
              </a:solidFill>
              <a:uFill>
                <a:solidFill>
                  <a:srgbClr val="FFFFFF"/>
                </a:solidFill>
              </a:uFill>
              <a:latin typeface="Arial"/>
            </a:endParaRPr>
          </a:p>
          <a:p>
            <a:pPr indent="-216000">
              <a:lnSpc>
                <a:spcPct val="100000"/>
              </a:lnSpc>
              <a:buClr>
                <a:srgbClr val="C0504D"/>
              </a:buClr>
              <a:buFont typeface="Symbol" charset="2"/>
              <a:buChar char=""/>
            </a:pPr>
            <a:r>
              <a:rPr lang="en-US" sz="1600" b="0" i="1" strike="noStrike" spc="-1" dirty="0">
                <a:solidFill>
                  <a:srgbClr val="C0504D"/>
                </a:solidFill>
                <a:uFill>
                  <a:solidFill>
                    <a:srgbClr val="FFFFFF"/>
                  </a:solidFill>
                </a:uFill>
                <a:latin typeface="Corbel"/>
              </a:rPr>
              <a:t>Cost is higher than direct-mapped cache because of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the need to search all 128 patterns to determine </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whether a given block is in the cache.</a:t>
            </a:r>
            <a:endParaRPr lang="en-US" sz="1600" b="0" strike="noStrike" spc="-1" dirty="0">
              <a:solidFill>
                <a:srgbClr val="000000"/>
              </a:solidFill>
              <a:uFill>
                <a:solidFill>
                  <a:srgbClr val="FFFFFF"/>
                </a:solidFill>
              </a:uFill>
              <a:latin typeface="Arial"/>
            </a:endParaRPr>
          </a:p>
          <a:p>
            <a:pPr>
              <a:lnSpc>
                <a:spcPct val="100000"/>
              </a:lnSpc>
            </a:pPr>
            <a:r>
              <a:rPr lang="en-US" sz="1600" b="0" i="1" strike="noStrike" spc="-1" dirty="0">
                <a:solidFill>
                  <a:srgbClr val="C0504D"/>
                </a:solidFill>
                <a:uFill>
                  <a:solidFill>
                    <a:srgbClr val="FFFFFF"/>
                  </a:solidFill>
                </a:uFill>
                <a:latin typeface="Corbel"/>
              </a:rPr>
              <a:t>        </a:t>
            </a:r>
            <a:endParaRPr lang="en-US" sz="1600" b="0" strike="noStrike" spc="-1" dirty="0">
              <a:solidFill>
                <a:srgbClr val="000000"/>
              </a:solidFill>
              <a:uFill>
                <a:solidFill>
                  <a:srgbClr val="FFFFFF"/>
                </a:solidFill>
              </a:uFill>
              <a:latin typeface="Arial"/>
            </a:endParaRPr>
          </a:p>
        </p:txBody>
      </p:sp>
      <p:sp>
        <p:nvSpPr>
          <p:cNvPr id="314" name="CustomShape 3"/>
          <p:cNvSpPr/>
          <p:nvPr/>
        </p:nvSpPr>
        <p:spPr>
          <a:xfrm>
            <a:off x="1046160" y="2297160"/>
            <a:ext cx="1026720" cy="347400"/>
          </a:xfrm>
          <a:prstGeom prst="rect">
            <a:avLst/>
          </a:prstGeom>
          <a:solidFill>
            <a:srgbClr val="DCE6F2"/>
          </a:solidFill>
          <a:ln w="15840">
            <a:solidFill>
              <a:srgbClr val="000000"/>
            </a:solidFill>
            <a:miter/>
          </a:ln>
        </p:spPr>
        <p:style>
          <a:lnRef idx="0">
            <a:scrgbClr r="0" g="0" b="0"/>
          </a:lnRef>
          <a:fillRef idx="0">
            <a:scrgbClr r="0" g="0" b="0"/>
          </a:fillRef>
          <a:effectRef idx="0">
            <a:scrgbClr r="0" g="0" b="0"/>
          </a:effectRef>
          <a:fontRef idx="minor"/>
        </p:style>
      </p:sp>
      <p:sp>
        <p:nvSpPr>
          <p:cNvPr id="315" name="CustomShape 4"/>
          <p:cNvSpPr/>
          <p:nvPr/>
        </p:nvSpPr>
        <p:spPr>
          <a:xfrm>
            <a:off x="2827440" y="1932120"/>
            <a:ext cx="1026720" cy="347400"/>
          </a:xfrm>
          <a:prstGeom prst="rect">
            <a:avLst/>
          </a:prstGeom>
          <a:solidFill>
            <a:srgbClr val="B9CDE5"/>
          </a:solidFill>
          <a:ln>
            <a:solidFill>
              <a:srgbClr val="B2FFFF"/>
            </a:solidFill>
          </a:ln>
        </p:spPr>
        <p:style>
          <a:lnRef idx="0">
            <a:scrgbClr r="0" g="0" b="0"/>
          </a:lnRef>
          <a:fillRef idx="0">
            <a:scrgbClr r="0" g="0" b="0"/>
          </a:fillRef>
          <a:effectRef idx="0">
            <a:scrgbClr r="0" g="0" b="0"/>
          </a:effectRef>
          <a:fontRef idx="minor"/>
        </p:style>
      </p:sp>
      <p:sp>
        <p:nvSpPr>
          <p:cNvPr id="316" name="CustomShape 5"/>
          <p:cNvSpPr/>
          <p:nvPr/>
        </p:nvSpPr>
        <p:spPr>
          <a:xfrm>
            <a:off x="2827440" y="160020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317" name="CustomShape 6"/>
          <p:cNvSpPr/>
          <p:nvPr/>
        </p:nvSpPr>
        <p:spPr>
          <a:xfrm>
            <a:off x="2827440" y="2960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318" name="CustomShape 7"/>
          <p:cNvSpPr/>
          <p:nvPr/>
        </p:nvSpPr>
        <p:spPr>
          <a:xfrm>
            <a:off x="2827440" y="2960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19" name="CustomShape 8"/>
          <p:cNvSpPr/>
          <p:nvPr/>
        </p:nvSpPr>
        <p:spPr>
          <a:xfrm>
            <a:off x="2827440" y="330840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320" name="CustomShape 9"/>
          <p:cNvSpPr/>
          <p:nvPr/>
        </p:nvSpPr>
        <p:spPr>
          <a:xfrm>
            <a:off x="2827440" y="365616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321" name="CustomShape 10"/>
          <p:cNvSpPr/>
          <p:nvPr/>
        </p:nvSpPr>
        <p:spPr>
          <a:xfrm>
            <a:off x="2827440" y="46832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322" name="CustomShape 11"/>
          <p:cNvSpPr/>
          <p:nvPr/>
        </p:nvSpPr>
        <p:spPr>
          <a:xfrm>
            <a:off x="2827440" y="46832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23" name="CustomShape 12"/>
          <p:cNvSpPr/>
          <p:nvPr/>
        </p:nvSpPr>
        <p:spPr>
          <a:xfrm>
            <a:off x="2827440" y="5030640"/>
            <a:ext cx="1026720" cy="33156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324" name="CustomShape 13"/>
          <p:cNvSpPr/>
          <p:nvPr/>
        </p:nvSpPr>
        <p:spPr>
          <a:xfrm>
            <a:off x="2827440" y="5362560"/>
            <a:ext cx="1026720" cy="3474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325" name="CustomShape 14"/>
          <p:cNvSpPr/>
          <p:nvPr/>
        </p:nvSpPr>
        <p:spPr>
          <a:xfrm>
            <a:off x="2827440" y="638964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326" name="CustomShape 15"/>
          <p:cNvSpPr/>
          <p:nvPr/>
        </p:nvSpPr>
        <p:spPr>
          <a:xfrm>
            <a:off x="2827440" y="638964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27" name="CustomShape 16"/>
          <p:cNvSpPr/>
          <p:nvPr/>
        </p:nvSpPr>
        <p:spPr>
          <a:xfrm>
            <a:off x="2385720" y="1630440"/>
            <a:ext cx="29700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a:t>
            </a:r>
            <a:endParaRPr lang="en-US" sz="1100" b="0" strike="noStrike" spc="-1">
              <a:solidFill>
                <a:srgbClr val="000000"/>
              </a:solidFill>
              <a:uFill>
                <a:solidFill>
                  <a:srgbClr val="FFFFFF"/>
                </a:solidFill>
              </a:uFill>
              <a:latin typeface="Arial"/>
            </a:endParaRPr>
          </a:p>
        </p:txBody>
      </p:sp>
      <p:sp>
        <p:nvSpPr>
          <p:cNvPr id="328" name="CustomShape 17"/>
          <p:cNvSpPr/>
          <p:nvPr/>
        </p:nvSpPr>
        <p:spPr>
          <a:xfrm>
            <a:off x="2310120" y="1751040"/>
            <a:ext cx="4690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memory</a:t>
            </a:r>
            <a:endParaRPr lang="en-US" sz="1100" b="0" strike="noStrike" spc="-1">
              <a:solidFill>
                <a:srgbClr val="000000"/>
              </a:solidFill>
              <a:uFill>
                <a:solidFill>
                  <a:srgbClr val="FFFFFF"/>
                </a:solidFill>
              </a:uFill>
              <a:latin typeface="Arial"/>
            </a:endParaRPr>
          </a:p>
        </p:txBody>
      </p:sp>
      <p:sp>
        <p:nvSpPr>
          <p:cNvPr id="329" name="CustomShape 18"/>
          <p:cNvSpPr/>
          <p:nvPr/>
        </p:nvSpPr>
        <p:spPr>
          <a:xfrm>
            <a:off x="2901960" y="167652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30" name="CustomShape 19"/>
          <p:cNvSpPr/>
          <p:nvPr/>
        </p:nvSpPr>
        <p:spPr>
          <a:xfrm>
            <a:off x="2901960" y="167652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31" name="CustomShape 20"/>
          <p:cNvSpPr/>
          <p:nvPr/>
        </p:nvSpPr>
        <p:spPr>
          <a:xfrm>
            <a:off x="2901960" y="20239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32" name="CustomShape 21"/>
          <p:cNvSpPr/>
          <p:nvPr/>
        </p:nvSpPr>
        <p:spPr>
          <a:xfrm>
            <a:off x="2901960" y="20239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33" name="CustomShape 22"/>
          <p:cNvSpPr/>
          <p:nvPr/>
        </p:nvSpPr>
        <p:spPr>
          <a:xfrm>
            <a:off x="2901960" y="3051000"/>
            <a:ext cx="861480" cy="1807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34" name="CustomShape 23"/>
          <p:cNvSpPr/>
          <p:nvPr/>
        </p:nvSpPr>
        <p:spPr>
          <a:xfrm>
            <a:off x="2901960" y="3051000"/>
            <a:ext cx="861480" cy="1807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35" name="CustomShape 24"/>
          <p:cNvSpPr/>
          <p:nvPr/>
        </p:nvSpPr>
        <p:spPr>
          <a:xfrm>
            <a:off x="2901960" y="339876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36" name="CustomShape 25"/>
          <p:cNvSpPr/>
          <p:nvPr/>
        </p:nvSpPr>
        <p:spPr>
          <a:xfrm>
            <a:off x="2901960" y="339876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37" name="CustomShape 26"/>
          <p:cNvSpPr/>
          <p:nvPr/>
        </p:nvSpPr>
        <p:spPr>
          <a:xfrm>
            <a:off x="2901960" y="374652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38" name="CustomShape 27"/>
          <p:cNvSpPr/>
          <p:nvPr/>
        </p:nvSpPr>
        <p:spPr>
          <a:xfrm>
            <a:off x="2901960" y="374652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39" name="CustomShape 28"/>
          <p:cNvSpPr/>
          <p:nvPr/>
        </p:nvSpPr>
        <p:spPr>
          <a:xfrm>
            <a:off x="2901960" y="477360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40" name="CustomShape 29"/>
          <p:cNvSpPr/>
          <p:nvPr/>
        </p:nvSpPr>
        <p:spPr>
          <a:xfrm>
            <a:off x="2901960" y="477360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41" name="CustomShape 30"/>
          <p:cNvSpPr/>
          <p:nvPr/>
        </p:nvSpPr>
        <p:spPr>
          <a:xfrm>
            <a:off x="2901960" y="5105520"/>
            <a:ext cx="861480" cy="18216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42" name="CustomShape 31"/>
          <p:cNvSpPr/>
          <p:nvPr/>
        </p:nvSpPr>
        <p:spPr>
          <a:xfrm>
            <a:off x="2901960" y="5105520"/>
            <a:ext cx="861480" cy="18216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43" name="CustomShape 32"/>
          <p:cNvSpPr/>
          <p:nvPr/>
        </p:nvSpPr>
        <p:spPr>
          <a:xfrm>
            <a:off x="2901960" y="5452920"/>
            <a:ext cx="86148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44" name="CustomShape 33"/>
          <p:cNvSpPr/>
          <p:nvPr/>
        </p:nvSpPr>
        <p:spPr>
          <a:xfrm>
            <a:off x="2901960" y="5452920"/>
            <a:ext cx="86148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45" name="CustomShape 34"/>
          <p:cNvSpPr/>
          <p:nvPr/>
        </p:nvSpPr>
        <p:spPr>
          <a:xfrm>
            <a:off x="2901960" y="6481800"/>
            <a:ext cx="86148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346" name="CustomShape 35"/>
          <p:cNvSpPr/>
          <p:nvPr/>
        </p:nvSpPr>
        <p:spPr>
          <a:xfrm>
            <a:off x="2901960" y="6481800"/>
            <a:ext cx="86148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347" name="CustomShape 36"/>
          <p:cNvSpPr/>
          <p:nvPr/>
        </p:nvSpPr>
        <p:spPr>
          <a:xfrm>
            <a:off x="3157560" y="167472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0</a:t>
            </a:r>
            <a:endParaRPr lang="en-US" sz="1200" b="0" strike="noStrike" spc="-1">
              <a:solidFill>
                <a:srgbClr val="000000"/>
              </a:solidFill>
              <a:uFill>
                <a:solidFill>
                  <a:srgbClr val="FFFFFF"/>
                </a:solidFill>
              </a:uFill>
              <a:latin typeface="Arial"/>
            </a:endParaRPr>
          </a:p>
        </p:txBody>
      </p:sp>
      <p:sp>
        <p:nvSpPr>
          <p:cNvPr id="348" name="CustomShape 37"/>
          <p:cNvSpPr/>
          <p:nvPr/>
        </p:nvSpPr>
        <p:spPr>
          <a:xfrm>
            <a:off x="3157560" y="2022480"/>
            <a:ext cx="4888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a:t>
            </a:r>
            <a:endParaRPr lang="en-US" sz="1200" b="0" strike="noStrike" spc="-1">
              <a:solidFill>
                <a:srgbClr val="000000"/>
              </a:solidFill>
              <a:uFill>
                <a:solidFill>
                  <a:srgbClr val="FFFFFF"/>
                </a:solidFill>
              </a:uFill>
              <a:latin typeface="Arial"/>
            </a:endParaRPr>
          </a:p>
        </p:txBody>
      </p:sp>
      <p:sp>
        <p:nvSpPr>
          <p:cNvPr id="349" name="CustomShape 38"/>
          <p:cNvSpPr/>
          <p:nvPr/>
        </p:nvSpPr>
        <p:spPr>
          <a:xfrm>
            <a:off x="3090240" y="304956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127</a:t>
            </a:r>
            <a:endParaRPr lang="en-US" sz="1200" b="0" strike="noStrike" spc="-1">
              <a:solidFill>
                <a:srgbClr val="000000"/>
              </a:solidFill>
              <a:uFill>
                <a:solidFill>
                  <a:srgbClr val="FFFFFF"/>
                </a:solidFill>
              </a:uFill>
              <a:latin typeface="Arial"/>
            </a:endParaRPr>
          </a:p>
        </p:txBody>
      </p:sp>
      <p:sp>
        <p:nvSpPr>
          <p:cNvPr id="350" name="CustomShape 39"/>
          <p:cNvSpPr/>
          <p:nvPr/>
        </p:nvSpPr>
        <p:spPr>
          <a:xfrm>
            <a:off x="3090240" y="33973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128</a:t>
            </a:r>
            <a:endParaRPr lang="en-US" sz="1200" b="0" strike="noStrike" spc="-1">
              <a:solidFill>
                <a:srgbClr val="000000"/>
              </a:solidFill>
              <a:uFill>
                <a:solidFill>
                  <a:srgbClr val="FFFFFF"/>
                </a:solidFill>
              </a:uFill>
              <a:latin typeface="Arial"/>
            </a:endParaRPr>
          </a:p>
        </p:txBody>
      </p:sp>
      <p:sp>
        <p:nvSpPr>
          <p:cNvPr id="351" name="CustomShape 40"/>
          <p:cNvSpPr/>
          <p:nvPr/>
        </p:nvSpPr>
        <p:spPr>
          <a:xfrm>
            <a:off x="3090240" y="373068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129</a:t>
            </a:r>
            <a:endParaRPr lang="en-US" sz="1200" b="0" strike="noStrike" spc="-1">
              <a:solidFill>
                <a:srgbClr val="000000"/>
              </a:solidFill>
              <a:uFill>
                <a:solidFill>
                  <a:srgbClr val="FFFFFF"/>
                </a:solidFill>
              </a:uFill>
              <a:latin typeface="Arial"/>
            </a:endParaRPr>
          </a:p>
        </p:txBody>
      </p:sp>
      <p:sp>
        <p:nvSpPr>
          <p:cNvPr id="352" name="CustomShape 41"/>
          <p:cNvSpPr/>
          <p:nvPr/>
        </p:nvSpPr>
        <p:spPr>
          <a:xfrm>
            <a:off x="3090240" y="480060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255</a:t>
            </a:r>
            <a:endParaRPr lang="en-US" sz="1200" b="0" strike="noStrike" spc="-1">
              <a:solidFill>
                <a:srgbClr val="000000"/>
              </a:solidFill>
              <a:uFill>
                <a:solidFill>
                  <a:srgbClr val="FFFFFF"/>
                </a:solidFill>
              </a:uFill>
              <a:latin typeface="Arial"/>
            </a:endParaRPr>
          </a:p>
        </p:txBody>
      </p:sp>
      <p:sp>
        <p:nvSpPr>
          <p:cNvPr id="353" name="CustomShape 42"/>
          <p:cNvSpPr/>
          <p:nvPr/>
        </p:nvSpPr>
        <p:spPr>
          <a:xfrm>
            <a:off x="3090240" y="51055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256</a:t>
            </a:r>
            <a:endParaRPr lang="en-US" sz="1200" b="0" strike="noStrike" spc="-1">
              <a:solidFill>
                <a:srgbClr val="000000"/>
              </a:solidFill>
              <a:uFill>
                <a:solidFill>
                  <a:srgbClr val="FFFFFF"/>
                </a:solidFill>
              </a:uFill>
              <a:latin typeface="Arial"/>
            </a:endParaRPr>
          </a:p>
        </p:txBody>
      </p:sp>
      <p:sp>
        <p:nvSpPr>
          <p:cNvPr id="354" name="CustomShape 43"/>
          <p:cNvSpPr/>
          <p:nvPr/>
        </p:nvSpPr>
        <p:spPr>
          <a:xfrm>
            <a:off x="3090240" y="5452920"/>
            <a:ext cx="6411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257</a:t>
            </a:r>
            <a:endParaRPr lang="en-US" sz="1200" b="0" strike="noStrike" spc="-1">
              <a:solidFill>
                <a:srgbClr val="000000"/>
              </a:solidFill>
              <a:uFill>
                <a:solidFill>
                  <a:srgbClr val="FFFFFF"/>
                </a:solidFill>
              </a:uFill>
              <a:latin typeface="Arial"/>
            </a:endParaRPr>
          </a:p>
        </p:txBody>
      </p:sp>
      <p:sp>
        <p:nvSpPr>
          <p:cNvPr id="355" name="CustomShape 44"/>
          <p:cNvSpPr/>
          <p:nvPr/>
        </p:nvSpPr>
        <p:spPr>
          <a:xfrm>
            <a:off x="3064320" y="6480000"/>
            <a:ext cx="71748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Block 4095</a:t>
            </a:r>
            <a:endParaRPr lang="en-US" sz="1200" b="0" strike="noStrike" spc="-1">
              <a:solidFill>
                <a:srgbClr val="000000"/>
              </a:solidFill>
              <a:uFill>
                <a:solidFill>
                  <a:srgbClr val="FFFFFF"/>
                </a:solidFill>
              </a:uFill>
              <a:latin typeface="Arial"/>
            </a:endParaRPr>
          </a:p>
        </p:txBody>
      </p:sp>
      <p:sp>
        <p:nvSpPr>
          <p:cNvPr id="356" name="CustomShape 45"/>
          <p:cNvSpPr/>
          <p:nvPr/>
        </p:nvSpPr>
        <p:spPr>
          <a:xfrm>
            <a:off x="2170080" y="3000240"/>
            <a:ext cx="544320" cy="271080"/>
          </a:xfrm>
          <a:custGeom>
            <a:avLst/>
            <a:gdLst/>
            <a:ahLst/>
            <a:cxnLst/>
            <a:rect l="l" t="t" r="r" b="b"/>
            <a:pathLst>
              <a:path w="36" h="18">
                <a:moveTo>
                  <a:pt x="14" y="18"/>
                </a:moveTo>
                <a:lnTo>
                  <a:pt x="14" y="13"/>
                </a:lnTo>
                <a:lnTo>
                  <a:pt x="36" y="13"/>
                </a:lnTo>
                <a:lnTo>
                  <a:pt x="36" y="4"/>
                </a:lnTo>
                <a:lnTo>
                  <a:pt x="14" y="4"/>
                </a:lnTo>
                <a:lnTo>
                  <a:pt x="14" y="0"/>
                </a:lnTo>
                <a:lnTo>
                  <a:pt x="0" y="9"/>
                </a:lnTo>
                <a:lnTo>
                  <a:pt x="14" y="18"/>
                </a:lnTo>
              </a:path>
            </a:pathLst>
          </a:custGeom>
          <a:noFill/>
          <a:ln w="15840">
            <a:solidFill>
              <a:srgbClr val="000000"/>
            </a:solidFill>
            <a:round/>
          </a:ln>
        </p:spPr>
        <p:style>
          <a:lnRef idx="0">
            <a:scrgbClr r="0" g="0" b="0"/>
          </a:lnRef>
          <a:fillRef idx="0">
            <a:scrgbClr r="0" g="0" b="0"/>
          </a:fillRef>
          <a:effectRef idx="0">
            <a:scrgbClr r="0" g="0" b="0"/>
          </a:effectRef>
          <a:fontRef idx="minor"/>
        </p:style>
      </p:sp>
      <p:sp>
        <p:nvSpPr>
          <p:cNvPr id="357" name="Line 46"/>
          <p:cNvSpPr/>
          <p:nvPr/>
        </p:nvSpPr>
        <p:spPr>
          <a:xfrm flipV="1">
            <a:off x="282708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58" name="Line 47"/>
          <p:cNvSpPr/>
          <p:nvPr/>
        </p:nvSpPr>
        <p:spPr>
          <a:xfrm flipV="1">
            <a:off x="282708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59" name="Line 48"/>
          <p:cNvSpPr/>
          <p:nvPr/>
        </p:nvSpPr>
        <p:spPr>
          <a:xfrm flipV="1">
            <a:off x="3854160" y="227952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0" name="Line 49"/>
          <p:cNvSpPr/>
          <p:nvPr/>
        </p:nvSpPr>
        <p:spPr>
          <a:xfrm flipV="1">
            <a:off x="3854160" y="267300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1" name="Line 50"/>
          <p:cNvSpPr/>
          <p:nvPr/>
        </p:nvSpPr>
        <p:spPr>
          <a:xfrm flipH="1">
            <a:off x="276696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2" name="Line 51"/>
          <p:cNvSpPr/>
          <p:nvPr/>
        </p:nvSpPr>
        <p:spPr>
          <a:xfrm flipH="1">
            <a:off x="276696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3" name="Line 52"/>
          <p:cNvSpPr/>
          <p:nvPr/>
        </p:nvSpPr>
        <p:spPr>
          <a:xfrm flipH="1">
            <a:off x="3794040" y="255240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4" name="Line 53"/>
          <p:cNvSpPr/>
          <p:nvPr/>
        </p:nvSpPr>
        <p:spPr>
          <a:xfrm flipH="1">
            <a:off x="3794040" y="264312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5" name="Line 54"/>
          <p:cNvSpPr/>
          <p:nvPr/>
        </p:nvSpPr>
        <p:spPr>
          <a:xfrm flipV="1">
            <a:off x="282708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6" name="Line 55"/>
          <p:cNvSpPr/>
          <p:nvPr/>
        </p:nvSpPr>
        <p:spPr>
          <a:xfrm flipV="1">
            <a:off x="282708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7" name="Line 56"/>
          <p:cNvSpPr/>
          <p:nvPr/>
        </p:nvSpPr>
        <p:spPr>
          <a:xfrm flipV="1">
            <a:off x="3854160" y="5709960"/>
            <a:ext cx="1800" cy="303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8" name="Line 57"/>
          <p:cNvSpPr/>
          <p:nvPr/>
        </p:nvSpPr>
        <p:spPr>
          <a:xfrm flipV="1">
            <a:off x="3854160" y="6087960"/>
            <a:ext cx="1800" cy="3016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69" name="Line 58"/>
          <p:cNvSpPr/>
          <p:nvPr/>
        </p:nvSpPr>
        <p:spPr>
          <a:xfrm flipH="1">
            <a:off x="276696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0" name="Line 59"/>
          <p:cNvSpPr/>
          <p:nvPr/>
        </p:nvSpPr>
        <p:spPr>
          <a:xfrm flipH="1">
            <a:off x="276696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1" name="Line 60"/>
          <p:cNvSpPr/>
          <p:nvPr/>
        </p:nvSpPr>
        <p:spPr>
          <a:xfrm flipH="1">
            <a:off x="3794040" y="598140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2" name="Line 61"/>
          <p:cNvSpPr/>
          <p:nvPr/>
        </p:nvSpPr>
        <p:spPr>
          <a:xfrm flipH="1">
            <a:off x="3794040" y="6057720"/>
            <a:ext cx="104760" cy="604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3" name="Line 62"/>
          <p:cNvSpPr/>
          <p:nvPr/>
        </p:nvSpPr>
        <p:spPr>
          <a:xfrm flipV="1">
            <a:off x="282708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4" name="Line 63"/>
          <p:cNvSpPr/>
          <p:nvPr/>
        </p:nvSpPr>
        <p:spPr>
          <a:xfrm flipV="1">
            <a:off x="282708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5" name="Line 64"/>
          <p:cNvSpPr/>
          <p:nvPr/>
        </p:nvSpPr>
        <p:spPr>
          <a:xfrm flipV="1">
            <a:off x="3854160" y="4001760"/>
            <a:ext cx="180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6" name="Line 65"/>
          <p:cNvSpPr/>
          <p:nvPr/>
        </p:nvSpPr>
        <p:spPr>
          <a:xfrm flipV="1">
            <a:off x="3854160" y="4379760"/>
            <a:ext cx="180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7" name="Line 66"/>
          <p:cNvSpPr/>
          <p:nvPr/>
        </p:nvSpPr>
        <p:spPr>
          <a:xfrm flipH="1">
            <a:off x="276696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8" name="Line 67"/>
          <p:cNvSpPr/>
          <p:nvPr/>
        </p:nvSpPr>
        <p:spPr>
          <a:xfrm flipH="1">
            <a:off x="276696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79" name="Line 68"/>
          <p:cNvSpPr/>
          <p:nvPr/>
        </p:nvSpPr>
        <p:spPr>
          <a:xfrm flipH="1">
            <a:off x="3794040" y="4275000"/>
            <a:ext cx="1047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80" name="Line 69"/>
          <p:cNvSpPr/>
          <p:nvPr/>
        </p:nvSpPr>
        <p:spPr>
          <a:xfrm flipH="1">
            <a:off x="3794040" y="4349520"/>
            <a:ext cx="1047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381" name="CustomShape 70"/>
          <p:cNvSpPr/>
          <p:nvPr/>
        </p:nvSpPr>
        <p:spPr>
          <a:xfrm>
            <a:off x="677880" y="5137200"/>
            <a:ext cx="1631520" cy="256680"/>
          </a:xfrm>
          <a:prstGeom prst="rect">
            <a:avLst/>
          </a:prstGeom>
          <a:noFill/>
          <a:ln w="28440">
            <a:solidFill>
              <a:srgbClr val="376092"/>
            </a:solidFill>
            <a:miter/>
          </a:ln>
        </p:spPr>
        <p:style>
          <a:lnRef idx="0">
            <a:scrgbClr r="0" g="0" b="0"/>
          </a:lnRef>
          <a:fillRef idx="0">
            <a:scrgbClr r="0" g="0" b="0"/>
          </a:fillRef>
          <a:effectRef idx="0">
            <a:scrgbClr r="0" g="0" b="0"/>
          </a:effectRef>
          <a:fontRef idx="minor"/>
        </p:style>
      </p:sp>
      <p:sp>
        <p:nvSpPr>
          <p:cNvPr id="382" name="Line 71"/>
          <p:cNvSpPr/>
          <p:nvPr/>
        </p:nvSpPr>
        <p:spPr>
          <a:xfrm flipV="1">
            <a:off x="1871640" y="5136840"/>
            <a:ext cx="1440" cy="257400"/>
          </a:xfrm>
          <a:prstGeom prst="line">
            <a:avLst/>
          </a:prstGeom>
          <a:ln w="28440">
            <a:solidFill>
              <a:srgbClr val="376092"/>
            </a:solidFill>
            <a:round/>
          </a:ln>
        </p:spPr>
        <p:style>
          <a:lnRef idx="0">
            <a:scrgbClr r="0" g="0" b="0"/>
          </a:lnRef>
          <a:fillRef idx="0">
            <a:scrgbClr r="0" g="0" b="0"/>
          </a:fillRef>
          <a:effectRef idx="0">
            <a:scrgbClr r="0" g="0" b="0"/>
          </a:effectRef>
          <a:fontRef idx="minor"/>
        </p:style>
      </p:sp>
      <p:sp>
        <p:nvSpPr>
          <p:cNvPr id="383" name="CustomShape 72"/>
          <p:cNvSpPr/>
          <p:nvPr/>
        </p:nvSpPr>
        <p:spPr>
          <a:xfrm>
            <a:off x="2052720" y="5167440"/>
            <a:ext cx="6984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4</a:t>
            </a:r>
            <a:endParaRPr lang="en-US" sz="1100" b="0" strike="noStrike" spc="-1">
              <a:solidFill>
                <a:srgbClr val="000000"/>
              </a:solidFill>
              <a:uFill>
                <a:solidFill>
                  <a:srgbClr val="FFFFFF"/>
                </a:solidFill>
              </a:uFill>
              <a:latin typeface="Arial"/>
            </a:endParaRPr>
          </a:p>
        </p:txBody>
      </p:sp>
      <p:sp>
        <p:nvSpPr>
          <p:cNvPr id="384" name="CustomShape 73"/>
          <p:cNvSpPr/>
          <p:nvPr/>
        </p:nvSpPr>
        <p:spPr>
          <a:xfrm>
            <a:off x="913680" y="5527800"/>
            <a:ext cx="125856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Main memory address</a:t>
            </a:r>
            <a:endParaRPr lang="en-US" sz="1100" b="0" strike="noStrike" spc="-1">
              <a:solidFill>
                <a:srgbClr val="000000"/>
              </a:solidFill>
              <a:uFill>
                <a:solidFill>
                  <a:srgbClr val="FFFFFF"/>
                </a:solidFill>
              </a:uFill>
              <a:latin typeface="Arial"/>
            </a:endParaRPr>
          </a:p>
        </p:txBody>
      </p:sp>
      <p:sp>
        <p:nvSpPr>
          <p:cNvPr id="385" name="CustomShape 74"/>
          <p:cNvSpPr/>
          <p:nvPr/>
        </p:nvSpPr>
        <p:spPr>
          <a:xfrm>
            <a:off x="1250640" y="4910040"/>
            <a:ext cx="282960" cy="2134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400" b="1" strike="noStrike" spc="-1">
                <a:solidFill>
                  <a:srgbClr val="000000"/>
                </a:solidFill>
                <a:uFill>
                  <a:solidFill>
                    <a:srgbClr val="FFFFFF"/>
                  </a:solidFill>
                </a:uFill>
                <a:latin typeface="Times New Roman"/>
              </a:rPr>
              <a:t>Tag</a:t>
            </a:r>
            <a:endParaRPr lang="en-US" sz="1400" b="0" strike="noStrike" spc="-1">
              <a:solidFill>
                <a:srgbClr val="000000"/>
              </a:solidFill>
              <a:uFill>
                <a:solidFill>
                  <a:srgbClr val="FFFFFF"/>
                </a:solidFill>
              </a:uFill>
              <a:latin typeface="Arial"/>
            </a:endParaRPr>
          </a:p>
        </p:txBody>
      </p:sp>
      <p:sp>
        <p:nvSpPr>
          <p:cNvPr id="386" name="CustomShape 75"/>
          <p:cNvSpPr/>
          <p:nvPr/>
        </p:nvSpPr>
        <p:spPr>
          <a:xfrm>
            <a:off x="1914480" y="4910040"/>
            <a:ext cx="372960" cy="1828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200" b="1" strike="noStrike" spc="-1">
                <a:solidFill>
                  <a:srgbClr val="000000"/>
                </a:solidFill>
                <a:uFill>
                  <a:solidFill>
                    <a:srgbClr val="FFFFFF"/>
                  </a:solidFill>
                </a:uFill>
                <a:latin typeface="Times New Roman"/>
              </a:rPr>
              <a:t>Word</a:t>
            </a:r>
            <a:endParaRPr lang="en-US" sz="1200" b="0" strike="noStrike" spc="-1">
              <a:solidFill>
                <a:srgbClr val="000000"/>
              </a:solidFill>
              <a:uFill>
                <a:solidFill>
                  <a:srgbClr val="FFFFFF"/>
                </a:solidFill>
              </a:uFill>
              <a:latin typeface="Arial"/>
            </a:endParaRPr>
          </a:p>
        </p:txBody>
      </p:sp>
      <p:sp>
        <p:nvSpPr>
          <p:cNvPr id="387" name="CustomShape 76"/>
          <p:cNvSpPr/>
          <p:nvPr/>
        </p:nvSpPr>
        <p:spPr>
          <a:xfrm>
            <a:off x="1208160" y="5167440"/>
            <a:ext cx="315720" cy="16776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1100" b="0" strike="noStrike" spc="-1">
                <a:solidFill>
                  <a:srgbClr val="000000"/>
                </a:solidFill>
                <a:uFill>
                  <a:solidFill>
                    <a:srgbClr val="FFFFFF"/>
                  </a:solidFill>
                </a:uFill>
                <a:latin typeface="Times New Roman"/>
              </a:rPr>
              <a:t>12</a:t>
            </a:r>
            <a:endParaRPr lang="en-US" sz="1100" b="0" strike="noStrike" spc="-1">
              <a:solidFill>
                <a:srgbClr val="000000"/>
              </a:solidFill>
              <a:uFill>
                <a:solidFill>
                  <a:srgbClr val="FFFFFF"/>
                </a:solidFill>
              </a:uFill>
              <a:latin typeface="Arial"/>
            </a:endParaRPr>
          </a:p>
        </p:txBody>
      </p:sp>
      <p:sp>
        <p:nvSpPr>
          <p:cNvPr id="388" name="CustomShape 77"/>
          <p:cNvSpPr/>
          <p:nvPr/>
        </p:nvSpPr>
        <p:spPr>
          <a:xfrm>
            <a:off x="2827440" y="536256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89" name="CustomShape 78"/>
          <p:cNvSpPr/>
          <p:nvPr/>
        </p:nvSpPr>
        <p:spPr>
          <a:xfrm>
            <a:off x="1046160" y="2644920"/>
            <a:ext cx="1026720" cy="345600"/>
          </a:xfrm>
          <a:prstGeom prst="rect">
            <a:avLst/>
          </a:prstGeom>
          <a:solidFill>
            <a:srgbClr val="B9CDE5"/>
          </a:solidFill>
          <a:ln>
            <a:solidFill>
              <a:srgbClr val="254061"/>
            </a:solidFill>
          </a:ln>
        </p:spPr>
        <p:style>
          <a:lnRef idx="0">
            <a:scrgbClr r="0" g="0" b="0"/>
          </a:lnRef>
          <a:fillRef idx="0">
            <a:scrgbClr r="0" g="0" b="0"/>
          </a:fillRef>
          <a:effectRef idx="0">
            <a:scrgbClr r="0" g="0" b="0"/>
          </a:effectRef>
          <a:fontRef idx="minor"/>
        </p:style>
      </p:sp>
      <p:sp>
        <p:nvSpPr>
          <p:cNvPr id="390" name="CustomShape 79"/>
          <p:cNvSpPr/>
          <p:nvPr/>
        </p:nvSpPr>
        <p:spPr>
          <a:xfrm>
            <a:off x="1046160" y="2297160"/>
            <a:ext cx="1026720" cy="347400"/>
          </a:xfrm>
          <a:prstGeom prst="rect">
            <a:avLst/>
          </a:prstGeom>
          <a:solidFill>
            <a:srgbClr val="376092"/>
          </a:solidFill>
          <a:ln>
            <a:solidFill>
              <a:srgbClr val="254061"/>
            </a:solidFill>
          </a:ln>
        </p:spPr>
        <p:style>
          <a:lnRef idx="0">
            <a:scrgbClr r="0" g="0" b="0"/>
          </a:lnRef>
          <a:fillRef idx="0">
            <a:scrgbClr r="0" g="0" b="0"/>
          </a:fillRef>
          <a:effectRef idx="0">
            <a:scrgbClr r="0" g="0" b="0"/>
          </a:effectRef>
          <a:fontRef idx="minor"/>
        </p:style>
      </p:sp>
      <p:sp>
        <p:nvSpPr>
          <p:cNvPr id="391" name="CustomShape 80"/>
          <p:cNvSpPr/>
          <p:nvPr/>
        </p:nvSpPr>
        <p:spPr>
          <a:xfrm>
            <a:off x="1046160" y="3672000"/>
            <a:ext cx="1026720" cy="347400"/>
          </a:xfrm>
          <a:prstGeom prst="rect">
            <a:avLst/>
          </a:prstGeom>
          <a:solidFill>
            <a:srgbClr val="808080"/>
          </a:solidFill>
          <a:ln>
            <a:solidFill>
              <a:srgbClr val="808080"/>
            </a:solidFill>
          </a:ln>
        </p:spPr>
        <p:style>
          <a:lnRef idx="0">
            <a:scrgbClr r="0" g="0" b="0"/>
          </a:lnRef>
          <a:fillRef idx="0">
            <a:scrgbClr r="0" g="0" b="0"/>
          </a:fillRef>
          <a:effectRef idx="0">
            <a:scrgbClr r="0" g="0" b="0"/>
          </a:effectRef>
          <a:fontRef idx="minor"/>
        </p:style>
      </p:sp>
      <p:sp>
        <p:nvSpPr>
          <p:cNvPr id="392" name="CustomShape 81"/>
          <p:cNvSpPr/>
          <p:nvPr/>
        </p:nvSpPr>
        <p:spPr>
          <a:xfrm>
            <a:off x="1046160" y="3672000"/>
            <a:ext cx="1026720" cy="3474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93" name="CustomShape 82"/>
          <p:cNvSpPr/>
          <p:nvPr/>
        </p:nvSpPr>
        <p:spPr>
          <a:xfrm>
            <a:off x="533520" y="2297160"/>
            <a:ext cx="512280" cy="1807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94" name="CustomShape 83"/>
          <p:cNvSpPr/>
          <p:nvPr/>
        </p:nvSpPr>
        <p:spPr>
          <a:xfrm>
            <a:off x="533520" y="2644920"/>
            <a:ext cx="512280" cy="16488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95" name="CustomShape 84"/>
          <p:cNvSpPr/>
          <p:nvPr/>
        </p:nvSpPr>
        <p:spPr>
          <a:xfrm>
            <a:off x="533520" y="3672000"/>
            <a:ext cx="512280" cy="16632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396" name="CustomShape 85"/>
          <p:cNvSpPr/>
          <p:nvPr/>
        </p:nvSpPr>
        <p:spPr>
          <a:xfrm>
            <a:off x="697320" y="228132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397" name="CustomShape 86"/>
          <p:cNvSpPr/>
          <p:nvPr/>
        </p:nvSpPr>
        <p:spPr>
          <a:xfrm>
            <a:off x="697320" y="262908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398" name="CustomShape 87"/>
          <p:cNvSpPr/>
          <p:nvPr/>
        </p:nvSpPr>
        <p:spPr>
          <a:xfrm>
            <a:off x="697320" y="3656160"/>
            <a:ext cx="1717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tag</a:t>
            </a:r>
            <a:endParaRPr lang="en-US" sz="1100" b="0" strike="noStrike" spc="-1">
              <a:solidFill>
                <a:srgbClr val="000000"/>
              </a:solidFill>
              <a:uFill>
                <a:solidFill>
                  <a:srgbClr val="FFFFFF"/>
                </a:solidFill>
              </a:uFill>
              <a:latin typeface="Arial"/>
            </a:endParaRPr>
          </a:p>
        </p:txBody>
      </p:sp>
      <p:sp>
        <p:nvSpPr>
          <p:cNvPr id="399" name="CustomShape 88"/>
          <p:cNvSpPr/>
          <p:nvPr/>
        </p:nvSpPr>
        <p:spPr>
          <a:xfrm>
            <a:off x="1393200" y="2054160"/>
            <a:ext cx="35028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Cache</a:t>
            </a:r>
            <a:endParaRPr lang="en-US" sz="1100" b="0" strike="noStrike" spc="-1">
              <a:solidFill>
                <a:srgbClr val="000000"/>
              </a:solidFill>
              <a:uFill>
                <a:solidFill>
                  <a:srgbClr val="FFFFFF"/>
                </a:solidFill>
              </a:uFill>
              <a:latin typeface="Arial"/>
            </a:endParaRPr>
          </a:p>
        </p:txBody>
      </p:sp>
      <p:sp>
        <p:nvSpPr>
          <p:cNvPr id="400" name="CustomShape 89"/>
          <p:cNvSpPr/>
          <p:nvPr/>
        </p:nvSpPr>
        <p:spPr>
          <a:xfrm>
            <a:off x="1136520" y="273528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01" name="CustomShape 90"/>
          <p:cNvSpPr/>
          <p:nvPr/>
        </p:nvSpPr>
        <p:spPr>
          <a:xfrm>
            <a:off x="1136520" y="2387520"/>
            <a:ext cx="845640" cy="16488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02" name="CustomShape 91"/>
          <p:cNvSpPr/>
          <p:nvPr/>
        </p:nvSpPr>
        <p:spPr>
          <a:xfrm>
            <a:off x="1136520" y="3762360"/>
            <a:ext cx="845640" cy="16632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403" name="CustomShape 92"/>
          <p:cNvSpPr/>
          <p:nvPr/>
        </p:nvSpPr>
        <p:spPr>
          <a:xfrm>
            <a:off x="1136520" y="3762360"/>
            <a:ext cx="845640" cy="16632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04" name="CustomShape 93"/>
          <p:cNvSpPr/>
          <p:nvPr/>
        </p:nvSpPr>
        <p:spPr>
          <a:xfrm>
            <a:off x="1136520" y="2735280"/>
            <a:ext cx="84564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
        <p:nvSpPr>
          <p:cNvPr id="405" name="CustomShape 94"/>
          <p:cNvSpPr/>
          <p:nvPr/>
        </p:nvSpPr>
        <p:spPr>
          <a:xfrm>
            <a:off x="1348200" y="2386080"/>
            <a:ext cx="4399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0</a:t>
            </a:r>
            <a:endParaRPr lang="en-US" sz="1100" b="0" strike="noStrike" spc="-1">
              <a:solidFill>
                <a:srgbClr val="000000"/>
              </a:solidFill>
              <a:uFill>
                <a:solidFill>
                  <a:srgbClr val="FFFFFF"/>
                </a:solidFill>
              </a:uFill>
              <a:latin typeface="Arial"/>
            </a:endParaRPr>
          </a:p>
        </p:txBody>
      </p:sp>
      <p:sp>
        <p:nvSpPr>
          <p:cNvPr id="406" name="CustomShape 95"/>
          <p:cNvSpPr/>
          <p:nvPr/>
        </p:nvSpPr>
        <p:spPr>
          <a:xfrm>
            <a:off x="1348200" y="2719440"/>
            <a:ext cx="4399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a:t>
            </a:r>
            <a:endParaRPr lang="en-US" sz="1100" b="0" strike="noStrike" spc="-1">
              <a:solidFill>
                <a:srgbClr val="000000"/>
              </a:solidFill>
              <a:uFill>
                <a:solidFill>
                  <a:srgbClr val="FFFFFF"/>
                </a:solidFill>
              </a:uFill>
              <a:latin typeface="Arial"/>
            </a:endParaRPr>
          </a:p>
        </p:txBody>
      </p:sp>
      <p:sp>
        <p:nvSpPr>
          <p:cNvPr id="407" name="CustomShape 96"/>
          <p:cNvSpPr/>
          <p:nvPr/>
        </p:nvSpPr>
        <p:spPr>
          <a:xfrm>
            <a:off x="1271880" y="3746520"/>
            <a:ext cx="580320" cy="16776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US" sz="1100" b="0" strike="noStrike" spc="-1">
                <a:solidFill>
                  <a:srgbClr val="000000"/>
                </a:solidFill>
                <a:uFill>
                  <a:solidFill>
                    <a:srgbClr val="FFFFFF"/>
                  </a:solidFill>
                </a:uFill>
                <a:latin typeface="Times New Roman"/>
              </a:rPr>
              <a:t>Block 127</a:t>
            </a:r>
            <a:endParaRPr lang="en-US" sz="1100" b="0" strike="noStrike" spc="-1">
              <a:solidFill>
                <a:srgbClr val="000000"/>
              </a:solidFill>
              <a:uFill>
                <a:solidFill>
                  <a:srgbClr val="FFFFFF"/>
                </a:solidFill>
              </a:uFill>
              <a:latin typeface="Arial"/>
            </a:endParaRPr>
          </a:p>
        </p:txBody>
      </p:sp>
      <p:sp>
        <p:nvSpPr>
          <p:cNvPr id="408" name="Line 97"/>
          <p:cNvSpPr/>
          <p:nvPr/>
        </p:nvSpPr>
        <p:spPr>
          <a:xfrm flipV="1">
            <a:off x="104616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09" name="Line 98"/>
          <p:cNvSpPr/>
          <p:nvPr/>
        </p:nvSpPr>
        <p:spPr>
          <a:xfrm flipV="1">
            <a:off x="104616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0" name="Line 99"/>
          <p:cNvSpPr/>
          <p:nvPr/>
        </p:nvSpPr>
        <p:spPr>
          <a:xfrm flipV="1">
            <a:off x="2073240" y="2990520"/>
            <a:ext cx="1440" cy="28764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1" name="Line 100"/>
          <p:cNvSpPr/>
          <p:nvPr/>
        </p:nvSpPr>
        <p:spPr>
          <a:xfrm flipV="1">
            <a:off x="2073240" y="3368520"/>
            <a:ext cx="1440" cy="30312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2" name="Line 101"/>
          <p:cNvSpPr/>
          <p:nvPr/>
        </p:nvSpPr>
        <p:spPr>
          <a:xfrm flipH="1">
            <a:off x="100152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3" name="Line 102"/>
          <p:cNvSpPr/>
          <p:nvPr/>
        </p:nvSpPr>
        <p:spPr>
          <a:xfrm flipH="1">
            <a:off x="1001520" y="333828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4" name="Line 103"/>
          <p:cNvSpPr/>
          <p:nvPr/>
        </p:nvSpPr>
        <p:spPr>
          <a:xfrm flipH="1">
            <a:off x="2028600" y="3263760"/>
            <a:ext cx="90360" cy="442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5" name="Line 104"/>
          <p:cNvSpPr/>
          <p:nvPr/>
        </p:nvSpPr>
        <p:spPr>
          <a:xfrm flipH="1">
            <a:off x="2028600" y="3338280"/>
            <a:ext cx="90360" cy="46080"/>
          </a:xfrm>
          <a:prstGeom prst="line">
            <a:avLst/>
          </a:prstGeom>
          <a:ln w="15840">
            <a:solidFill>
              <a:srgbClr val="000000"/>
            </a:solidFill>
            <a:round/>
          </a:ln>
        </p:spPr>
        <p:style>
          <a:lnRef idx="0">
            <a:scrgbClr r="0" g="0" b="0"/>
          </a:lnRef>
          <a:fillRef idx="0">
            <a:scrgbClr r="0" g="0" b="0"/>
          </a:fillRef>
          <a:effectRef idx="0">
            <a:scrgbClr r="0" g="0" b="0"/>
          </a:effectRef>
          <a:fontRef idx="minor"/>
        </p:style>
      </p:sp>
      <p:sp>
        <p:nvSpPr>
          <p:cNvPr id="416" name="CustomShape 105"/>
          <p:cNvSpPr/>
          <p:nvPr/>
        </p:nvSpPr>
        <p:spPr>
          <a:xfrm>
            <a:off x="1046160" y="2644920"/>
            <a:ext cx="1026720" cy="345600"/>
          </a:xfrm>
          <a:prstGeom prst="rect">
            <a:avLst/>
          </a:prstGeom>
          <a:noFill/>
          <a:ln w="15840">
            <a:solidFill>
              <a:srgbClr val="000000"/>
            </a:solidFill>
            <a:miter/>
          </a:ln>
        </p:spPr>
        <p:style>
          <a:lnRef idx="0">
            <a:scrgbClr r="0" g="0" b="0"/>
          </a:lnRef>
          <a:fillRef idx="0">
            <a:scrgbClr r="0" g="0" b="0"/>
          </a:fillRef>
          <a:effectRef idx="0">
            <a:scrgbClr r="0" g="0" b="0"/>
          </a:effectRef>
          <a:fontRef idx="minor"/>
        </p:style>
      </p:sp>
      <p:sp>
        <p:nvSpPr>
          <p:cNvPr id="417" name="CustomShape 106"/>
          <p:cNvSpPr/>
          <p:nvPr/>
        </p:nvSpPr>
        <p:spPr>
          <a:xfrm>
            <a:off x="1136520" y="2387520"/>
            <a:ext cx="845640" cy="164880"/>
          </a:xfrm>
          <a:prstGeom prst="rect">
            <a:avLst/>
          </a:prstGeom>
          <a:noFill/>
          <a:ln w="15840">
            <a:solidFill>
              <a:srgbClr val="FFFFFF"/>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TotalTime>
  <Words>2299</Words>
  <Application>Microsoft Office PowerPoint</Application>
  <PresentationFormat>On-screen Show (4:3)</PresentationFormat>
  <Paragraphs>387</Paragraphs>
  <Slides>63</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63</vt:i4>
      </vt:variant>
    </vt:vector>
  </HeadingPairs>
  <TitlesOfParts>
    <vt:vector size="77" baseType="lpstr">
      <vt:lpstr>MS PGothic</vt:lpstr>
      <vt:lpstr>Arial</vt:lpstr>
      <vt:lpstr>Calibri</vt:lpstr>
      <vt:lpstr>Cantarell</vt:lpstr>
      <vt:lpstr>Corbel</vt:lpstr>
      <vt:lpstr>DejaVu Sans</vt:lpstr>
      <vt:lpstr>Monotype Sorts</vt:lpstr>
      <vt:lpstr>Symbol</vt:lpstr>
      <vt:lpstr>Times New Roman</vt:lpstr>
      <vt:lpstr>Wingdings</vt:lpstr>
      <vt:lpstr>Wingdings 2</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VIVEK</dc:creator>
  <dc:description/>
  <cp:lastModifiedBy>Manishilpi</cp:lastModifiedBy>
  <cp:revision>23</cp:revision>
  <dcterms:created xsi:type="dcterms:W3CDTF">2018-10-09T17:02:00Z</dcterms:created>
  <dcterms:modified xsi:type="dcterms:W3CDTF">2019-08-30T06:23:18Z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14</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60</vt:i4>
  </property>
</Properties>
</file>